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83" r:id="rId4"/>
    <p:sldId id="278" r:id="rId5"/>
    <p:sldId id="266" r:id="rId6"/>
    <p:sldId id="267" r:id="rId7"/>
    <p:sldId id="280" r:id="rId8"/>
    <p:sldId id="284" r:id="rId9"/>
    <p:sldId id="268" r:id="rId10"/>
    <p:sldId id="286" r:id="rId11"/>
    <p:sldId id="281" r:id="rId12"/>
    <p:sldId id="275" r:id="rId13"/>
    <p:sldId id="282"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26.03.2019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26.03.2019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26.03.2019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26.03.2019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26.03.2019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26.03.2019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26.03.2019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26.03.2019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26.03.2019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26.03.2019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26.03.2019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26.03.2019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580112" y="548680"/>
            <a:ext cx="2878088" cy="2592287"/>
          </a:xfrm>
        </p:spPr>
        <p:txBody>
          <a:bodyPr>
            <a:normAutofit/>
          </a:bodyPr>
          <a:lstStyle/>
          <a:p>
            <a:r>
              <a:rPr lang="uk-UA" b="1" dirty="0" smtClean="0">
                <a:latin typeface="Times New Roman" panose="02020603050405020304" pitchFamily="18" charset="0"/>
                <a:cs typeface="Times New Roman" panose="02020603050405020304" pitchFamily="18" charset="0"/>
              </a:rPr>
              <a:t>Мідний </a:t>
            </a:r>
            <a:r>
              <a:rPr lang="uk-UA" b="1" dirty="0">
                <a:latin typeface="Times New Roman" panose="02020603050405020304" pitchFamily="18" charset="0"/>
                <a:cs typeface="Times New Roman" panose="02020603050405020304" pitchFamily="18" charset="0"/>
              </a:rPr>
              <a:t>бунт </a:t>
            </a:r>
            <a:r>
              <a:rPr lang="uk-UA" b="1" dirty="0" smtClean="0">
                <a:latin typeface="Times New Roman" panose="02020603050405020304" pitchFamily="18" charset="0"/>
                <a:cs typeface="Times New Roman" panose="02020603050405020304" pitchFamily="18" charset="0"/>
              </a:rPr>
              <a:t/>
            </a:r>
            <a:br>
              <a:rPr lang="uk-UA" b="1" dirty="0" smtClean="0">
                <a:latin typeface="Times New Roman" panose="02020603050405020304" pitchFamily="18" charset="0"/>
                <a:cs typeface="Times New Roman" panose="02020603050405020304" pitchFamily="18" charset="0"/>
              </a:rPr>
            </a:br>
            <a:r>
              <a:rPr lang="uk-UA" b="1" dirty="0" smtClean="0">
                <a:latin typeface="Times New Roman" panose="02020603050405020304" pitchFamily="18" charset="0"/>
                <a:cs typeface="Times New Roman" panose="02020603050405020304" pitchFamily="18" charset="0"/>
              </a:rPr>
              <a:t>у Москві</a:t>
            </a:r>
            <a:endParaRPr lang="ru-RU" b="1"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5292080" y="5013176"/>
            <a:ext cx="3672408" cy="1129680"/>
          </a:xfrm>
        </p:spPr>
        <p:txBody>
          <a:bodyPr/>
          <a:lstStyle/>
          <a:p>
            <a:r>
              <a:rPr lang="ru-RU" b="1" dirty="0" err="1" smtClean="0">
                <a:latin typeface="Times New Roman" panose="02020603050405020304" pitchFamily="18" charset="0"/>
                <a:cs typeface="Times New Roman" panose="02020603050405020304" pitchFamily="18" charset="0"/>
              </a:rPr>
              <a:t>Бартош</a:t>
            </a:r>
            <a:r>
              <a:rPr lang="ru-RU" b="1" dirty="0" smtClean="0">
                <a:latin typeface="Times New Roman" panose="02020603050405020304" pitchFamily="18" charset="0"/>
                <a:cs typeface="Times New Roman" panose="02020603050405020304" pitchFamily="18" charset="0"/>
              </a:rPr>
              <a:t> Є.М.</a:t>
            </a:r>
            <a:endParaRPr lang="ru-RU" b="1"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306226" y="404664"/>
            <a:ext cx="4831784" cy="4625228"/>
          </a:xfrm>
          <a:prstGeom prst="rect">
            <a:avLst/>
          </a:prstGeom>
        </p:spPr>
      </p:pic>
    </p:spTree>
    <p:extLst>
      <p:ext uri="{BB962C8B-B14F-4D97-AF65-F5344CB8AC3E}">
        <p14:creationId xmlns:p14="http://schemas.microsoft.com/office/powerpoint/2010/main" val="36947593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9"/>
            <a:ext cx="8229600" cy="1224135"/>
          </a:xfrm>
          <a:solidFill>
            <a:srgbClr val="002060"/>
          </a:solidFill>
        </p:spPr>
        <p:txBody>
          <a:bodyPr/>
          <a:lstStyle/>
          <a:p>
            <a:pPr marL="0" indent="0">
              <a:buNone/>
            </a:pPr>
            <a:r>
              <a:rPr lang="uk-UA" b="1" dirty="0" smtClean="0">
                <a:latin typeface="Times New Roman" panose="02020603050405020304" pitchFamily="18" charset="0"/>
                <a:cs typeface="Times New Roman" panose="02020603050405020304" pitchFamily="18" charset="0"/>
              </a:rPr>
              <a:t>Олексій Михайлович вийшов до натовпу та спробував заспокоїти людей.</a:t>
            </a:r>
            <a:endParaRPr lang="uk-UA" b="1" dirty="0">
              <a:latin typeface="Times New Roman" panose="02020603050405020304" pitchFamily="18" charset="0"/>
              <a:cs typeface="Times New Roman" panose="02020603050405020304" pitchFamily="18" charset="0"/>
            </a:endParaRPr>
          </a:p>
        </p:txBody>
      </p:sp>
      <p:pic>
        <p:nvPicPr>
          <p:cNvPr id="5" name="Picture 6" descr="Картинки по запросу &quot;Мідний бунт в Москві&quot;"/>
          <p:cNvPicPr>
            <a:picLocks noChangeAspect="1" noChangeArrowheads="1"/>
          </p:cNvPicPr>
          <p:nvPr/>
        </p:nvPicPr>
        <p:blipFill rotWithShape="1">
          <a:blip r:embed="rId2">
            <a:extLst>
              <a:ext uri="{28A0092B-C50C-407E-A947-70E740481C1C}">
                <a14:useLocalDpi xmlns:a14="http://schemas.microsoft.com/office/drawing/2010/main" val="0"/>
              </a:ext>
            </a:extLst>
          </a:blip>
          <a:srcRect l="5623" t="11846" r="4560" b="6700"/>
          <a:stretch/>
        </p:blipFill>
        <p:spPr bwMode="auto">
          <a:xfrm>
            <a:off x="971600" y="1700808"/>
            <a:ext cx="6844145" cy="4655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56769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6050" y="311219"/>
            <a:ext cx="8255884" cy="1143000"/>
          </a:xfrm>
        </p:spPr>
        <p:txBody>
          <a:bodyPr/>
          <a:lstStyle/>
          <a:p>
            <a:endParaRPr lang="ru-RU"/>
          </a:p>
        </p:txBody>
      </p:sp>
      <p:sp>
        <p:nvSpPr>
          <p:cNvPr id="3" name="Объект 2"/>
          <p:cNvSpPr>
            <a:spLocks noGrp="1"/>
          </p:cNvSpPr>
          <p:nvPr>
            <p:ph idx="1"/>
          </p:nvPr>
        </p:nvSpPr>
        <p:spPr>
          <a:xfrm>
            <a:off x="5436096" y="1600200"/>
            <a:ext cx="3250704" cy="4525963"/>
          </a:xfrm>
        </p:spPr>
        <p:txBody>
          <a:bodyPr/>
          <a:lstStyle/>
          <a:p>
            <a:endParaRPr lang="ru-RU" dirty="0"/>
          </a:p>
        </p:txBody>
      </p:sp>
      <p:pic>
        <p:nvPicPr>
          <p:cNvPr id="5" name="Picture 2" descr="C:\Users\Aj\Desktop\Мігра\Copper_Riot_-_Ernest_Lissn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644" y="1065240"/>
            <a:ext cx="8671290" cy="5676128"/>
          </a:xfrm>
          <a:prstGeom prst="rect">
            <a:avLst/>
          </a:prstGeom>
          <a:noFill/>
          <a:extLst>
            <a:ext uri="{909E8E84-426E-40DD-AFC4-6F175D3DCCD1}">
              <a14:hiddenFill xmlns:a14="http://schemas.microsoft.com/office/drawing/2010/main">
                <a:solidFill>
                  <a:srgbClr val="FFFFFF"/>
                </a:solidFill>
              </a14:hiddenFill>
            </a:ext>
          </a:extLst>
        </p:spPr>
      </p:pic>
      <p:sp>
        <p:nvSpPr>
          <p:cNvPr id="6" name="Объект 2"/>
          <p:cNvSpPr txBox="1">
            <a:spLocks/>
          </p:cNvSpPr>
          <p:nvPr/>
        </p:nvSpPr>
        <p:spPr>
          <a:xfrm>
            <a:off x="180644" y="224882"/>
            <a:ext cx="8783844" cy="1907974"/>
          </a:xfrm>
          <a:prstGeom prst="rect">
            <a:avLst/>
          </a:prstGeom>
          <a:solidFill>
            <a:srgbClr val="002060"/>
          </a:solidFill>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uk-UA" dirty="0" smtClean="0">
                <a:latin typeface="Times New Roman" panose="02020603050405020304" pitchFamily="18" charset="0"/>
                <a:cs typeface="Times New Roman" panose="02020603050405020304" pitchFamily="18" charset="0"/>
              </a:rPr>
              <a:t>Чолобитники</a:t>
            </a:r>
            <a:r>
              <a:rPr lang="ru-RU" dirty="0" smtClean="0">
                <a:latin typeface="Times New Roman" panose="02020603050405020304" pitchFamily="18" charset="0"/>
                <a:cs typeface="Times New Roman" panose="02020603050405020304" pitchFamily="18" charset="0"/>
              </a:rPr>
              <a:t>, </a:t>
            </a:r>
            <a:r>
              <a:rPr lang="uk-UA" dirty="0" smtClean="0">
                <a:latin typeface="Times New Roman" panose="02020603050405020304" pitchFamily="18" charset="0"/>
                <a:cs typeface="Times New Roman" panose="02020603050405020304" pitchFamily="18" charset="0"/>
              </a:rPr>
              <a:t>цілком</a:t>
            </a:r>
            <a:r>
              <a:rPr lang="ru-RU" dirty="0" smtClean="0">
                <a:latin typeface="Times New Roman" panose="02020603050405020304" pitchFamily="18" charset="0"/>
                <a:cs typeface="Times New Roman" panose="02020603050405020304" pitchFamily="18" charset="0"/>
              </a:rPr>
              <a:t> </a:t>
            </a:r>
            <a:r>
              <a:rPr lang="uk-UA" dirty="0" smtClean="0">
                <a:latin typeface="Times New Roman" panose="02020603050405020304" pitchFamily="18" charset="0"/>
                <a:cs typeface="Times New Roman" panose="02020603050405020304" pitchFamily="18" charset="0"/>
              </a:rPr>
              <a:t>задоволені</a:t>
            </a:r>
            <a:r>
              <a:rPr lang="ru-RU" dirty="0" smtClean="0">
                <a:latin typeface="Times New Roman" panose="02020603050405020304" pitchFamily="18" charset="0"/>
                <a:cs typeface="Times New Roman" panose="02020603050405020304" pitchFamily="18" charset="0"/>
              </a:rPr>
              <a:t> </a:t>
            </a:r>
            <a:r>
              <a:rPr lang="uk-UA" dirty="0" smtClean="0">
                <a:latin typeface="Times New Roman" panose="02020603050405020304" pitchFamily="18" charset="0"/>
                <a:cs typeface="Times New Roman" panose="02020603050405020304" pitchFamily="18" charset="0"/>
              </a:rPr>
              <a:t>царським</a:t>
            </a:r>
            <a:r>
              <a:rPr lang="ru-RU" dirty="0" smtClean="0">
                <a:latin typeface="Times New Roman" panose="02020603050405020304" pitchFamily="18" charset="0"/>
                <a:cs typeface="Times New Roman" panose="02020603050405020304" pitchFamily="18" charset="0"/>
              </a:rPr>
              <a:t> словом, </a:t>
            </a:r>
            <a:r>
              <a:rPr lang="uk-UA" dirty="0" smtClean="0">
                <a:latin typeface="Times New Roman" panose="02020603050405020304" pitchFamily="18" charset="0"/>
                <a:cs typeface="Times New Roman" panose="02020603050405020304" pitchFamily="18" charset="0"/>
              </a:rPr>
              <a:t>пішли</a:t>
            </a:r>
            <a:r>
              <a:rPr lang="ru-RU" dirty="0" smtClean="0">
                <a:latin typeface="Times New Roman" panose="02020603050405020304" pitchFamily="18" charset="0"/>
                <a:cs typeface="Times New Roman" panose="02020603050405020304" pitchFamily="18" charset="0"/>
              </a:rPr>
              <a:t> назад у Москву, але по </a:t>
            </a:r>
            <a:r>
              <a:rPr lang="uk-UA" dirty="0" smtClean="0">
                <a:latin typeface="Times New Roman" panose="02020603050405020304" pitchFamily="18" charset="0"/>
                <a:cs typeface="Times New Roman" panose="02020603050405020304" pitchFamily="18" charset="0"/>
              </a:rPr>
              <a:t>дорозі</a:t>
            </a:r>
            <a:r>
              <a:rPr lang="ru-RU" dirty="0" smtClean="0">
                <a:latin typeface="Times New Roman" panose="02020603050405020304" pitchFamily="18" charset="0"/>
                <a:cs typeface="Times New Roman" panose="02020603050405020304" pitchFamily="18" charset="0"/>
              </a:rPr>
              <a:t> </a:t>
            </a:r>
            <a:r>
              <a:rPr lang="uk-UA" dirty="0" smtClean="0">
                <a:latin typeface="Times New Roman" panose="02020603050405020304" pitchFamily="18" charset="0"/>
                <a:cs typeface="Times New Roman" panose="02020603050405020304" pitchFamily="18" charset="0"/>
              </a:rPr>
              <a:t>зустріли інший натовп повсталих і повернули назад до царського заміського палацу. Однак там вже стояли нашвидку зібрані війська. Беззбройний натовп загнали у річку та знищили.</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66661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lstStyle/>
          <a:p>
            <a:r>
              <a:rPr lang="uk-UA" b="1" dirty="0" smtClean="0">
                <a:latin typeface="Times New Roman" panose="02020603050405020304" pitchFamily="18" charset="0"/>
                <a:cs typeface="Times New Roman" panose="02020603050405020304" pitchFamily="18" charset="0"/>
              </a:rPr>
              <a:t>Підсумки </a:t>
            </a:r>
            <a:r>
              <a:rPr lang="uk-UA" b="1" dirty="0">
                <a:latin typeface="Times New Roman" panose="02020603050405020304" pitchFamily="18" charset="0"/>
                <a:cs typeface="Times New Roman" panose="02020603050405020304" pitchFamily="18" charset="0"/>
              </a:rPr>
              <a:t>мідного </a:t>
            </a:r>
            <a:r>
              <a:rPr lang="uk-UA" b="1" dirty="0" smtClean="0">
                <a:latin typeface="Times New Roman" panose="02020603050405020304" pitchFamily="18" charset="0"/>
                <a:cs typeface="Times New Roman" panose="02020603050405020304" pitchFamily="18" charset="0"/>
              </a:rPr>
              <a:t>бунту</a:t>
            </a:r>
            <a:endParaRPr lang="ru-RU" dirty="0"/>
          </a:p>
        </p:txBody>
      </p:sp>
      <p:sp>
        <p:nvSpPr>
          <p:cNvPr id="3" name="Объект 2"/>
          <p:cNvSpPr>
            <a:spLocks noGrp="1"/>
          </p:cNvSpPr>
          <p:nvPr>
            <p:ph idx="1"/>
          </p:nvPr>
        </p:nvSpPr>
        <p:spPr>
          <a:xfrm>
            <a:off x="457200" y="1268760"/>
            <a:ext cx="8229600" cy="2496559"/>
          </a:xfrm>
          <a:solidFill>
            <a:srgbClr val="002060"/>
          </a:solidFill>
        </p:spPr>
        <p:txBody>
          <a:bodyPr>
            <a:normAutofit fontScale="92500"/>
          </a:bodyPr>
          <a:lstStyle/>
          <a:p>
            <a:pPr marL="0" indent="0">
              <a:buNone/>
            </a:pPr>
            <a:r>
              <a:rPr lang="uk-UA" b="1" dirty="0" smtClean="0">
                <a:latin typeface="Times New Roman" panose="02020603050405020304" pitchFamily="18" charset="0"/>
                <a:cs typeface="Times New Roman" panose="02020603050405020304" pitchFamily="18" charset="0"/>
              </a:rPr>
              <a:t>У 1663 році мідні двори в Новгороді і Пскові були закриті, відновилося карбування срібних монет. </a:t>
            </a:r>
          </a:p>
          <a:p>
            <a:pPr marL="0" indent="0">
              <a:buNone/>
            </a:pPr>
            <a:r>
              <a:rPr lang="uk-UA" b="1" dirty="0" smtClean="0">
                <a:latin typeface="Times New Roman" panose="02020603050405020304" pitchFamily="18" charset="0"/>
                <a:cs typeface="Times New Roman" panose="02020603050405020304" pitchFamily="18" charset="0"/>
              </a:rPr>
              <a:t>Мідні гроші були повністю вилучені з обігу і переплавлені в інші потрібні предмети з міді.</a:t>
            </a:r>
          </a:p>
          <a:p>
            <a:endParaRPr lang="ru-RU" dirty="0"/>
          </a:p>
        </p:txBody>
      </p:sp>
      <p:pic>
        <p:nvPicPr>
          <p:cNvPr id="4" name="Рисунок 3"/>
          <p:cNvPicPr>
            <a:picLocks noChangeAspect="1"/>
          </p:cNvPicPr>
          <p:nvPr/>
        </p:nvPicPr>
        <p:blipFill>
          <a:blip r:embed="rId2"/>
          <a:stretch>
            <a:fillRect/>
          </a:stretch>
        </p:blipFill>
        <p:spPr>
          <a:xfrm>
            <a:off x="1907704" y="3765319"/>
            <a:ext cx="5184576" cy="2888236"/>
          </a:xfrm>
          <a:prstGeom prst="rect">
            <a:avLst/>
          </a:prstGeom>
        </p:spPr>
      </p:pic>
    </p:spTree>
    <p:extLst>
      <p:ext uri="{BB962C8B-B14F-4D97-AF65-F5344CB8AC3E}">
        <p14:creationId xmlns:p14="http://schemas.microsoft.com/office/powerpoint/2010/main" val="42029521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latin typeface="Times New Roman" panose="02020603050405020304" pitchFamily="18" charset="0"/>
                <a:cs typeface="Times New Roman" panose="02020603050405020304" pitchFamily="18" charset="0"/>
              </a:rPr>
              <a:t>Домашнє завдання: </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1268761"/>
            <a:ext cx="8229600" cy="1296144"/>
          </a:xfrm>
          <a:solidFill>
            <a:srgbClr val="002060"/>
          </a:solidFill>
        </p:spPr>
        <p:txBody>
          <a:bodyPr>
            <a:normAutofit/>
          </a:bodyPr>
          <a:lstStyle/>
          <a:p>
            <a:pPr marL="0" indent="0">
              <a:buNone/>
            </a:pPr>
            <a:r>
              <a:rPr lang="uk-UA" b="1" dirty="0" smtClean="0">
                <a:latin typeface="Times New Roman" panose="02020603050405020304" pitchFamily="18" charset="0"/>
                <a:cs typeface="Times New Roman" panose="02020603050405020304" pitchFamily="18" charset="0"/>
              </a:rPr>
              <a:t>За презентацією скласти міні-конспект «Суть, причини та наслідки мідного бунту»</a:t>
            </a:r>
            <a:endParaRPr lang="ru-RU" b="1" dirty="0">
              <a:latin typeface="Times New Roman" panose="02020603050405020304" pitchFamily="18" charset="0"/>
              <a:cs typeface="Times New Roman" panose="02020603050405020304" pitchFamily="18" charset="0"/>
            </a:endParaRPr>
          </a:p>
        </p:txBody>
      </p:sp>
      <p:pic>
        <p:nvPicPr>
          <p:cNvPr id="7" name="Picture 2" descr="Картинки по запросу &quot;Мідний бунт в Москві&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780928"/>
            <a:ext cx="5647178" cy="36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7633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latin typeface="Times New Roman" panose="02020603050405020304" pitchFamily="18" charset="0"/>
                <a:cs typeface="Times New Roman" panose="02020603050405020304" pitchFamily="18" charset="0"/>
              </a:rPr>
              <a:t>Мідний бунт</a:t>
            </a:r>
            <a:endParaRPr lang="ru-RU" dirty="0"/>
          </a:p>
        </p:txBody>
      </p:sp>
      <p:sp>
        <p:nvSpPr>
          <p:cNvPr id="3" name="Объект 2"/>
          <p:cNvSpPr>
            <a:spLocks noGrp="1"/>
          </p:cNvSpPr>
          <p:nvPr>
            <p:ph idx="1"/>
          </p:nvPr>
        </p:nvSpPr>
        <p:spPr>
          <a:xfrm>
            <a:off x="251520" y="1340768"/>
            <a:ext cx="8280920" cy="3168353"/>
          </a:xfrm>
        </p:spPr>
        <p:txBody>
          <a:bodyPr>
            <a:normAutofit/>
          </a:bodyPr>
          <a:lstStyle/>
          <a:p>
            <a:pPr marL="0" indent="0">
              <a:buNone/>
            </a:pPr>
            <a:r>
              <a:rPr lang="uk-UA" b="1" dirty="0" smtClean="0">
                <a:latin typeface="Times New Roman" panose="02020603050405020304" pitchFamily="18" charset="0"/>
                <a:cs typeface="Times New Roman" panose="02020603050405020304" pitchFamily="18" charset="0"/>
              </a:rPr>
              <a:t>Мідний бунт </a:t>
            </a:r>
            <a:r>
              <a:rPr lang="uk-UA" b="1" dirty="0" smtClean="0">
                <a:latin typeface="Times New Roman" panose="02020603050405020304" pitchFamily="18" charset="0"/>
                <a:cs typeface="Times New Roman" panose="02020603050405020304" pitchFamily="18" charset="0"/>
              </a:rPr>
              <a:t>– </a:t>
            </a:r>
            <a:r>
              <a:rPr lang="uk-UA" b="1" dirty="0" smtClean="0">
                <a:latin typeface="Times New Roman" panose="02020603050405020304" pitchFamily="18" charset="0"/>
                <a:cs typeface="Times New Roman" panose="02020603050405020304" pitchFamily="18" charset="0"/>
              </a:rPr>
              <a:t>повстання міських низів, що відбулося в Москві 4 серпня (26 липня) 1662 року проти підвищення податків у роки московсько-польської війни 1654-1667 років та випуску з 1654 року знецінених, у порівнянні з срібними, мідних монет.</a:t>
            </a:r>
            <a:endParaRPr lang="uk-UA" b="1" dirty="0" smtClean="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stretch>
            <a:fillRect/>
          </a:stretch>
        </p:blipFill>
        <p:spPr>
          <a:xfrm>
            <a:off x="2445474" y="4365104"/>
            <a:ext cx="3600400" cy="2250250"/>
          </a:xfrm>
          <a:prstGeom prst="rect">
            <a:avLst/>
          </a:prstGeom>
        </p:spPr>
      </p:pic>
    </p:spTree>
    <p:extLst>
      <p:ext uri="{BB962C8B-B14F-4D97-AF65-F5344CB8AC3E}">
        <p14:creationId xmlns:p14="http://schemas.microsoft.com/office/powerpoint/2010/main" val="8403810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Срібні монети        Мідні монети</a:t>
            </a:r>
            <a:endParaRPr lang="ru-RU"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5559"/>
          <a:stretch/>
        </p:blipFill>
        <p:spPr bwMode="auto">
          <a:xfrm>
            <a:off x="323528" y="1269829"/>
            <a:ext cx="4411313" cy="4962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269828"/>
            <a:ext cx="3721596" cy="496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05107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rcRect l="13140" r="13140"/>
          <a:stretch>
            <a:fillRect/>
          </a:stretch>
        </p:blipFill>
        <p:spPr>
          <a:xfrm>
            <a:off x="0" y="-4371"/>
            <a:ext cx="7583700" cy="6858001"/>
          </a:xfrm>
          <a:custGeom>
            <a:avLst/>
            <a:gdLst>
              <a:gd name="connsiteX0" fmla="*/ 0 w 7583700"/>
              <a:gd name="connsiteY0" fmla="*/ 0 h 6858001"/>
              <a:gd name="connsiteX1" fmla="*/ 2537926 w 7583700"/>
              <a:gd name="connsiteY1" fmla="*/ 0 h 6858001"/>
              <a:gd name="connsiteX2" fmla="*/ 2847001 w 7583700"/>
              <a:gd name="connsiteY2" fmla="*/ 138995 h 6858001"/>
              <a:gd name="connsiteX3" fmla="*/ 7582790 w 7583700"/>
              <a:gd name="connsiteY3" fmla="*/ 6846094 h 6858001"/>
              <a:gd name="connsiteX4" fmla="*/ 7583700 w 7583700"/>
              <a:gd name="connsiteY4" fmla="*/ 6858001 h 6858001"/>
              <a:gd name="connsiteX5" fmla="*/ 0 w 7583700"/>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83700" h="6858001">
                <a:moveTo>
                  <a:pt x="0" y="0"/>
                </a:moveTo>
                <a:lnTo>
                  <a:pt x="2537926" y="0"/>
                </a:lnTo>
                <a:lnTo>
                  <a:pt x="2847001" y="138995"/>
                </a:lnTo>
                <a:cubicBezTo>
                  <a:pt x="5428994" y="1376579"/>
                  <a:pt x="7280340" y="3883594"/>
                  <a:pt x="7582790" y="6846094"/>
                </a:cubicBezTo>
                <a:lnTo>
                  <a:pt x="7583700" y="6858001"/>
                </a:lnTo>
                <a:lnTo>
                  <a:pt x="0" y="6858001"/>
                </a:lnTo>
                <a:close/>
              </a:path>
            </a:pathLst>
          </a:custGeom>
        </p:spPr>
      </p:pic>
      <p:sp>
        <p:nvSpPr>
          <p:cNvPr id="3" name="Объект 2"/>
          <p:cNvSpPr>
            <a:spLocks noGrp="1"/>
          </p:cNvSpPr>
          <p:nvPr>
            <p:ph idx="1"/>
          </p:nvPr>
        </p:nvSpPr>
        <p:spPr>
          <a:xfrm>
            <a:off x="5724128" y="0"/>
            <a:ext cx="3268900" cy="5373216"/>
          </a:xfrm>
          <a:solidFill>
            <a:schemeClr val="accent1">
              <a:lumMod val="50000"/>
            </a:schemeClr>
          </a:solidFill>
        </p:spPr>
        <p:txBody>
          <a:bodyPr>
            <a:normAutofit lnSpcReduction="10000"/>
          </a:bodyPr>
          <a:lstStyle/>
          <a:p>
            <a:pPr marL="0" indent="0">
              <a:buNone/>
            </a:pPr>
            <a:r>
              <a:rPr lang="uk-UA" dirty="0" smtClean="0">
                <a:latin typeface="Times New Roman" panose="02020603050405020304" pitchFamily="18" charset="0"/>
                <a:cs typeface="Times New Roman" panose="02020603050405020304" pitchFamily="18" charset="0"/>
              </a:rPr>
              <a:t>У Москві в той час правив Олексій Михайлович Романов. Це другий московський цар з династії Романових </a:t>
            </a:r>
            <a:r>
              <a:rPr lang="uk-UA" dirty="0">
                <a:latin typeface="Times New Roman" panose="02020603050405020304" pitchFamily="18" charset="0"/>
                <a:cs typeface="Times New Roman" panose="02020603050405020304" pitchFamily="18" charset="0"/>
              </a:rPr>
              <a:t>(1645-1676р.) –</a:t>
            </a:r>
            <a:r>
              <a:rPr lang="uk-UA" dirty="0" smtClean="0">
                <a:latin typeface="Times New Roman" panose="02020603050405020304" pitchFamily="18" charset="0"/>
                <a:cs typeface="Times New Roman" panose="02020603050405020304" pitchFamily="18" charset="0"/>
              </a:rPr>
              <a:t> батько Петра І.</a:t>
            </a:r>
          </a:p>
          <a:p>
            <a:pPr marL="0" indent="0">
              <a:buNone/>
            </a:pPr>
            <a:endParaRPr lang="ru-RU" dirty="0"/>
          </a:p>
        </p:txBody>
      </p:sp>
    </p:spTree>
    <p:extLst>
      <p:ext uri="{BB962C8B-B14F-4D97-AF65-F5344CB8AC3E}">
        <p14:creationId xmlns:p14="http://schemas.microsoft.com/office/powerpoint/2010/main" val="36318069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3933056"/>
            <a:ext cx="8363273" cy="2481139"/>
          </a:xfrm>
          <a:solidFill>
            <a:srgbClr val="002060"/>
          </a:solidFill>
        </p:spPr>
        <p:txBody>
          <a:bodyPr>
            <a:normAutofit fontScale="92500" lnSpcReduction="20000"/>
          </a:bodyPr>
          <a:lstStyle/>
          <a:p>
            <a:pPr marL="0" indent="0">
              <a:buNone/>
            </a:pPr>
            <a:r>
              <a:rPr lang="uk-UA" b="1" dirty="0" smtClean="0">
                <a:latin typeface="Times New Roman" panose="02020603050405020304" pitchFamily="18" charset="0"/>
                <a:cs typeface="Times New Roman" panose="02020603050405020304" pitchFamily="18" charset="0"/>
              </a:rPr>
              <a:t>У XVII столітті в Московській державі не було власних золотих і срібних копалень, і дорогоцінні метали ввозилися з-за кордону.                         На Грошовому дворі з іноземних монет карбували російську монету: копійки, </a:t>
            </a:r>
            <a:r>
              <a:rPr lang="uk-UA" b="1" dirty="0" err="1" smtClean="0">
                <a:latin typeface="Times New Roman" panose="02020603050405020304" pitchFamily="18" charset="0"/>
                <a:cs typeface="Times New Roman" panose="02020603050405020304" pitchFamily="18" charset="0"/>
              </a:rPr>
              <a:t>деньги</a:t>
            </a:r>
            <a:r>
              <a:rPr lang="uk-UA" b="1" dirty="0" smtClean="0">
                <a:latin typeface="Times New Roman" panose="02020603050405020304" pitchFamily="18" charset="0"/>
                <a:cs typeface="Times New Roman" panose="02020603050405020304" pitchFamily="18" charset="0"/>
              </a:rPr>
              <a:t> та полушки (половина </a:t>
            </a:r>
            <a:r>
              <a:rPr lang="uk-UA" b="1" dirty="0" err="1" smtClean="0">
                <a:latin typeface="Times New Roman" panose="02020603050405020304" pitchFamily="18" charset="0"/>
                <a:cs typeface="Times New Roman" panose="02020603050405020304" pitchFamily="18" charset="0"/>
              </a:rPr>
              <a:t>деньги</a:t>
            </a:r>
            <a:r>
              <a:rPr lang="uk-UA" b="1" dirty="0" smtClean="0">
                <a:latin typeface="Times New Roman" panose="02020603050405020304" pitchFamily="18" charset="0"/>
                <a:cs typeface="Times New Roman" panose="02020603050405020304" pitchFamily="18" charset="0"/>
              </a:rPr>
              <a:t>).</a:t>
            </a:r>
          </a:p>
        </p:txBody>
      </p:sp>
      <p:pic>
        <p:nvPicPr>
          <p:cNvPr id="5" name="Рисунок 4"/>
          <p:cNvPicPr>
            <a:picLocks noChangeAspect="1"/>
          </p:cNvPicPr>
          <p:nvPr/>
        </p:nvPicPr>
        <p:blipFill>
          <a:blip r:embed="rId2"/>
          <a:stretch>
            <a:fillRect/>
          </a:stretch>
        </p:blipFill>
        <p:spPr>
          <a:xfrm>
            <a:off x="834484" y="265196"/>
            <a:ext cx="7248332" cy="3595852"/>
          </a:xfrm>
          <a:prstGeom prst="rect">
            <a:avLst/>
          </a:prstGeom>
        </p:spPr>
      </p:pic>
    </p:spTree>
    <p:extLst>
      <p:ext uri="{BB962C8B-B14F-4D97-AF65-F5344CB8AC3E}">
        <p14:creationId xmlns:p14="http://schemas.microsoft.com/office/powerpoint/2010/main" val="13344772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20688"/>
            <a:ext cx="8229600" cy="5904656"/>
          </a:xfrm>
          <a:solidFill>
            <a:srgbClr val="002060"/>
          </a:solidFill>
        </p:spPr>
        <p:txBody>
          <a:bodyPr>
            <a:normAutofit lnSpcReduction="10000"/>
          </a:bodyPr>
          <a:lstStyle/>
          <a:p>
            <a:pPr marL="0" indent="0">
              <a:buNone/>
            </a:pPr>
            <a:r>
              <a:rPr lang="uk-UA" b="1" dirty="0" smtClean="0">
                <a:latin typeface="Times New Roman" panose="02020603050405020304" pitchFamily="18" charset="0"/>
                <a:cs typeface="Times New Roman" panose="02020603050405020304" pitchFamily="18" charset="0"/>
              </a:rPr>
              <a:t>Розпочата 1654 р тривала війна з Польщею за Україну зажадала від Московської держави великих грошових витрат. Уряд, прагнучи збільшити надходження до скарбниці, почав карбувати мідну монету, яка повинна була мати ходіння і цінуватися нарівні з срібною. Це на перших порах дало відчутний результат: з 1 фунта міді вартістю 12 коп. уряд чеканив грошей на 10 руб. Але безконтрольна чеканка мідних монет призвела до їх швидкого знецінення.</a:t>
            </a:r>
          </a:p>
          <a:p>
            <a:endParaRPr lang="ru-RU" dirty="0"/>
          </a:p>
        </p:txBody>
      </p:sp>
    </p:spTree>
    <p:extLst>
      <p:ext uri="{BB962C8B-B14F-4D97-AF65-F5344CB8AC3E}">
        <p14:creationId xmlns:p14="http://schemas.microsoft.com/office/powerpoint/2010/main" val="1126982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57600" y="274638"/>
            <a:ext cx="5029200" cy="1143000"/>
          </a:xfrm>
        </p:spPr>
        <p:txBody>
          <a:bodyPr/>
          <a:lstStyle/>
          <a:p>
            <a:r>
              <a:rPr lang="ru-RU" b="1" dirty="0" err="1" smtClean="0">
                <a:latin typeface="Times New Roman" panose="02020603050405020304" pitchFamily="18" charset="0"/>
                <a:cs typeface="Times New Roman" panose="02020603050405020304" pitchFamily="18" charset="0"/>
              </a:rPr>
              <a:t>Ордин-Нащокін</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660232" y="1600201"/>
            <a:ext cx="2026568" cy="2404864"/>
          </a:xfrm>
        </p:spPr>
        <p:txBody>
          <a:bodyPr/>
          <a:lstStyle/>
          <a:p>
            <a:pPr marL="0" indent="0">
              <a:buNone/>
            </a:pPr>
            <a:r>
              <a:rPr lang="uk-UA" b="1" dirty="0" smtClean="0">
                <a:latin typeface="Times New Roman" panose="02020603050405020304" pitchFamily="18" charset="0"/>
                <a:cs typeface="Times New Roman" panose="02020603050405020304" pitchFamily="18" charset="0"/>
              </a:rPr>
              <a:t>Автор «мідної» грошової реформи</a:t>
            </a:r>
            <a:endParaRPr lang="ru-RU" b="1"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rcRect l="14738" r="14738"/>
          <a:stretch>
            <a:fillRect/>
          </a:stretch>
        </p:blipFill>
        <p:spPr>
          <a:xfrm>
            <a:off x="0" y="-57150"/>
            <a:ext cx="7315200" cy="6915150"/>
          </a:xfrm>
          <a:custGeom>
            <a:avLst/>
            <a:gdLst>
              <a:gd name="connsiteX0" fmla="*/ 0 w 7583700"/>
              <a:gd name="connsiteY0" fmla="*/ 0 h 6858001"/>
              <a:gd name="connsiteX1" fmla="*/ 2537926 w 7583700"/>
              <a:gd name="connsiteY1" fmla="*/ 0 h 6858001"/>
              <a:gd name="connsiteX2" fmla="*/ 2847001 w 7583700"/>
              <a:gd name="connsiteY2" fmla="*/ 138995 h 6858001"/>
              <a:gd name="connsiteX3" fmla="*/ 7582790 w 7583700"/>
              <a:gd name="connsiteY3" fmla="*/ 6846094 h 6858001"/>
              <a:gd name="connsiteX4" fmla="*/ 7583700 w 7583700"/>
              <a:gd name="connsiteY4" fmla="*/ 6858001 h 6858001"/>
              <a:gd name="connsiteX5" fmla="*/ 0 w 7583700"/>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83700" h="6858001">
                <a:moveTo>
                  <a:pt x="0" y="0"/>
                </a:moveTo>
                <a:lnTo>
                  <a:pt x="2537926" y="0"/>
                </a:lnTo>
                <a:lnTo>
                  <a:pt x="2847001" y="138995"/>
                </a:lnTo>
                <a:cubicBezTo>
                  <a:pt x="5428994" y="1376579"/>
                  <a:pt x="7280340" y="3883594"/>
                  <a:pt x="7582790" y="6846094"/>
                </a:cubicBezTo>
                <a:lnTo>
                  <a:pt x="7583700" y="6858001"/>
                </a:lnTo>
                <a:lnTo>
                  <a:pt x="0" y="6858001"/>
                </a:lnTo>
                <a:close/>
              </a:path>
            </a:pathLst>
          </a:custGeom>
        </p:spPr>
      </p:pic>
    </p:spTree>
    <p:extLst>
      <p:ext uri="{BB962C8B-B14F-4D97-AF65-F5344CB8AC3E}">
        <p14:creationId xmlns:p14="http://schemas.microsoft.com/office/powerpoint/2010/main" val="3034166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latin typeface="Times New Roman" panose="02020603050405020304" pitchFamily="18" charset="0"/>
                <a:cs typeface="Times New Roman" panose="02020603050405020304" pitchFamily="18" charset="0"/>
              </a:rPr>
              <a:t>Причини бунту </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95536" y="1340768"/>
            <a:ext cx="8229600" cy="5040560"/>
          </a:xfrm>
          <a:solidFill>
            <a:srgbClr val="002060"/>
          </a:solidFill>
        </p:spPr>
        <p:txBody>
          <a:bodyPr>
            <a:normAutofit fontScale="92500" lnSpcReduction="10000"/>
          </a:bodyPr>
          <a:lstStyle/>
          <a:p>
            <a:pPr marL="0" indent="0">
              <a:buNone/>
            </a:pPr>
            <a:r>
              <a:rPr lang="uk-UA" dirty="0" smtClean="0">
                <a:latin typeface="Times New Roman" panose="02020603050405020304" pitchFamily="18" charset="0"/>
                <a:cs typeface="Times New Roman" panose="02020603050405020304" pitchFamily="18" charset="0"/>
              </a:rPr>
              <a:t>Щоб знайти гроші на продовження війни, </a:t>
            </a:r>
            <a:r>
              <a:rPr lang="uk-UA" dirty="0" err="1" smtClean="0">
                <a:latin typeface="Times New Roman" panose="02020603050405020304" pitchFamily="18" charset="0"/>
                <a:cs typeface="Times New Roman" panose="02020603050405020304" pitchFamily="18" charset="0"/>
              </a:rPr>
              <a:t>Ордин-Нащокін</a:t>
            </a:r>
            <a:r>
              <a:rPr lang="uk-UA" dirty="0" smtClean="0">
                <a:latin typeface="Times New Roman" panose="02020603050405020304" pitchFamily="18" charset="0"/>
                <a:cs typeface="Times New Roman" panose="02020603050405020304" pitchFamily="18" charset="0"/>
              </a:rPr>
              <a:t> запропонував випускати мідні гроші за ціною срібних. Податки збиралися сріблом, а платня видавалась міддю. Дрібна мідна монета спочатку дійсно мала ходіння нарівні зі срібними копійками, однак незабаром надмірний випуск нічим не забезпечених мідних грошей, які карбувалися в Москві, Новгороді та Пскові, призвів до їх знецінення. За 6 рублів сріблом давали 170 рублів міддю. Незважаючи на царський указ, усі товари різко подорожчали.</a:t>
            </a:r>
          </a:p>
          <a:p>
            <a:endParaRPr lang="uk-UA" dirty="0"/>
          </a:p>
        </p:txBody>
      </p:sp>
    </p:spTree>
    <p:extLst>
      <p:ext uri="{BB962C8B-B14F-4D97-AF65-F5344CB8AC3E}">
        <p14:creationId xmlns:p14="http://schemas.microsoft.com/office/powerpoint/2010/main" val="26567890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lstStyle/>
          <a:p>
            <a:r>
              <a:rPr lang="uk-UA" b="1" dirty="0" smtClean="0">
                <a:latin typeface="Times New Roman" panose="02020603050405020304" pitchFamily="18" charset="0"/>
                <a:cs typeface="Times New Roman" panose="02020603050405020304" pitchFamily="18" charset="0"/>
              </a:rPr>
              <a:t>Події бунту</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39552" y="1600200"/>
            <a:ext cx="8147248" cy="4525963"/>
          </a:xfrm>
          <a:solidFill>
            <a:srgbClr val="002060"/>
          </a:solidFill>
        </p:spPr>
        <p:txBody>
          <a:bodyPr>
            <a:normAutofit fontScale="92500" lnSpcReduction="20000"/>
          </a:bodyPr>
          <a:lstStyle/>
          <a:p>
            <a:pPr marL="0" indent="0">
              <a:buNone/>
            </a:pPr>
            <a:r>
              <a:rPr lang="uk-UA" b="1" dirty="0" smtClean="0">
                <a:latin typeface="Times New Roman" panose="02020603050405020304" pitchFamily="18" charset="0"/>
                <a:cs typeface="Times New Roman" panose="02020603050405020304" pitchFamily="18" charset="0"/>
              </a:rPr>
              <a:t>Бунт спалахнув 25 липня 1662, коли влада спробувала вилучити «злодійські листи», розклеєні по всій Москві невідомими призвідниками обурення. Після читання одного такого «листа», приклеєного воском до стовпа на Луб'янці, зірваного земським дяком і знову забраного у нього натовпом бунтівників, незадоволені (близько 5 тис. чол.)</a:t>
            </a:r>
            <a:r>
              <a:rPr lang="ru-RU" dirty="0"/>
              <a:t> </a:t>
            </a:r>
            <a:r>
              <a:rPr lang="uk-UA" b="1" dirty="0">
                <a:latin typeface="Times New Roman" panose="02020603050405020304" pitchFamily="18" charset="0"/>
                <a:cs typeface="Times New Roman" panose="02020603050405020304" pitchFamily="18" charset="0"/>
              </a:rPr>
              <a:t>р</a:t>
            </a:r>
            <a:r>
              <a:rPr lang="uk-UA" b="1" dirty="0" smtClean="0">
                <a:latin typeface="Times New Roman" panose="02020603050405020304" pitchFamily="18" charset="0"/>
                <a:cs typeface="Times New Roman" panose="02020603050405020304" pitchFamily="18" charset="0"/>
              </a:rPr>
              <a:t>ушили до село Коломенське, де в своїй заміській резиденції знаходився цар Олексій Михайлович. </a:t>
            </a:r>
            <a:endParaRPr lang="uk-UA"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961454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TotalTime>
  <Words>460</Words>
  <Application>Microsoft Office PowerPoint</Application>
  <PresentationFormat>Экран (4:3)</PresentationFormat>
  <Paragraphs>21</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Мідний бунт  у Москві</vt:lpstr>
      <vt:lpstr>Мідний бунт</vt:lpstr>
      <vt:lpstr>Срібні монети        Мідні монети</vt:lpstr>
      <vt:lpstr>Презентация PowerPoint</vt:lpstr>
      <vt:lpstr>Презентация PowerPoint</vt:lpstr>
      <vt:lpstr>Презентация PowerPoint</vt:lpstr>
      <vt:lpstr>Ордин-Нащокін</vt:lpstr>
      <vt:lpstr>Причини бунту </vt:lpstr>
      <vt:lpstr>Події бунту</vt:lpstr>
      <vt:lpstr>Презентация PowerPoint</vt:lpstr>
      <vt:lpstr>Презентация PowerPoint</vt:lpstr>
      <vt:lpstr>Підсумки мідного бунту</vt:lpstr>
      <vt:lpstr>Домашнє завдання: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Aj</dc:creator>
  <cp:lastModifiedBy>1</cp:lastModifiedBy>
  <cp:revision>27</cp:revision>
  <dcterms:created xsi:type="dcterms:W3CDTF">2020-03-03T20:52:01Z</dcterms:created>
  <dcterms:modified xsi:type="dcterms:W3CDTF">2019-03-26T09:49:52Z</dcterms:modified>
</cp:coreProperties>
</file>