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6" r:id="rId5"/>
    <p:sldId id="261" r:id="rId6"/>
    <p:sldId id="259" r:id="rId7"/>
    <p:sldId id="264" r:id="rId8"/>
    <p:sldId id="262" r:id="rId9"/>
    <p:sldId id="265" r:id="rId10"/>
    <p:sldId id="274" r:id="rId11"/>
    <p:sldId id="275" r:id="rId12"/>
    <p:sldId id="260" r:id="rId13"/>
    <p:sldId id="272" r:id="rId14"/>
    <p:sldId id="267" r:id="rId15"/>
    <p:sldId id="269" r:id="rId16"/>
    <p:sldId id="268" r:id="rId17"/>
    <p:sldId id="270" r:id="rId18"/>
    <p:sldId id="271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3483819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 рух населення світу та України. Чинники, що впливають на кількість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населення. Відтворення населення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3416424" cy="697632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53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відтворення, їх проблеми та шляхи вирішення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8 КЛАС УСЕ\нові населення\cobernik-8-geo-1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"/>
          <a:stretch/>
        </p:blipFill>
        <p:spPr bwMode="auto">
          <a:xfrm>
            <a:off x="107504" y="1085172"/>
            <a:ext cx="8856984" cy="49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 політика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:\субота плюс\демополіт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120680" cy="54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15620"/>
            <a:ext cx="3250704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Сумний рекорд України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 descr="http://geoknigi.com/img/maps/karta-pryrodnogo-pryrostu-naselennya-svitu-1-255M.jpg"/>
          <p:cNvPicPr>
            <a:picLocks noChangeAspect="1" noChangeArrowheads="1"/>
          </p:cNvPicPr>
          <p:nvPr/>
        </p:nvPicPr>
        <p:blipFill>
          <a:blip r:embed="rId2"/>
          <a:srcRect l="41071" t="7812" r="5536" b="1562"/>
          <a:stretch>
            <a:fillRect/>
          </a:stretch>
        </p:blipFill>
        <p:spPr bwMode="auto">
          <a:xfrm>
            <a:off x="623675" y="1714488"/>
            <a:ext cx="7980773" cy="4450816"/>
          </a:xfrm>
          <a:prstGeom prst="rect">
            <a:avLst/>
          </a:prstGeom>
          <a:noFill/>
        </p:spPr>
      </p:pic>
      <p:pic>
        <p:nvPicPr>
          <p:cNvPr id="41988" name="Picture 4" descr="http://geoknigi.com/img/maps/karta-pryrodnogo-pryrostu-naselennya-svitu-1-255M.jpg"/>
          <p:cNvPicPr>
            <a:picLocks noChangeAspect="1" noChangeArrowheads="1"/>
          </p:cNvPicPr>
          <p:nvPr/>
        </p:nvPicPr>
        <p:blipFill rotWithShape="1">
          <a:blip r:embed="rId2"/>
          <a:srcRect l="671" t="25423" r="68813" b="44068"/>
          <a:stretch/>
        </p:blipFill>
        <p:spPr bwMode="auto">
          <a:xfrm>
            <a:off x="623674" y="260648"/>
            <a:ext cx="4676549" cy="1453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4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показників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руху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України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1843438"/>
            <a:ext cx="2376264" cy="3836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рік, з якого природний приріст став від'ємним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8 КЛАС УСЕ\нові населення\image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3438"/>
            <a:ext cx="6120680" cy="38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 народжуваності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тільки для нашої країни, або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неї,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постсоціалістичних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исока частка старших вікових груп математично зменшує кількість народжень на 1000 жителів;</a:t>
            </a:r>
          </a:p>
          <a:p>
            <a:pPr lvl="0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ЧАЕС викликали у деяких категорій українців страх народження хворих дітей;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еміграція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призводить до прискореного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«старіння»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незахищеність молодих сімей (відсутність власного житла, проблема першого працевлаштування,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залежність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батьків);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масове регіональне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тривалому проживанню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 та їх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 у різних регіонах;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кількість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абортів, особливо «перших», часто призводить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подальшої бездітності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2966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Народжуваність у західних областях значно вища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1506" name="Picture 2" descr="http://www.takya.ru/nuda/harkivsekij-nacionalenij-universitet-imeni-v-n-karazina-na-lyu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46301"/>
            <a:ext cx="8640960" cy="5613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5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 показники смертності в країнах Європи часто пояснюються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 людей похилого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Українські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високої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життя – нераціональне харчування;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якість або недоступність медичних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та сучасного обладнання;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непопулярність здорового способу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життя, менталітет хворих не сприяє своєчасному зверненню до лікарів;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екологічних проблем.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Смертність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найвища                                    у Чернігівській та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Сумській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27650" name="Picture 2" descr="http://takya.ru/nuda/harkivsekij-nacionalenij-universitet-imeni-v-n-karazina-na-lyu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" y="1209225"/>
            <a:ext cx="8533070" cy="553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6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контурній карті населення України позначте по три області з найвищими та найнижчими показниками природного приросту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arhizhkgnosadm.at.ua/_nw/16/33934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080" y="1412776"/>
            <a:ext cx="6909296" cy="5169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терміни,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завершити оформлення контурної карти.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природного руху відображають фази демографічного переходу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8 КЛАС УСЕ\нові населення\3175da293a92c8b06561e7fc4ccc04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1963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Демографічний перехід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послідовна зміна ситуацій у природному русі  (Ф.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Наутстайн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0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- зниження коефіцієнта смертності випереджає зниження коефіцієнта народжуваності і природний приріст досягає максимуму;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«соціалізація» - природний приріст поступово знижується за рахунок зниження смертності до найменшого значення та дуже швидкого зниження народжуваності;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смертності внаслідок старіння населення і повільне зниження народжуваності, розширений тип відтворення змінюється на простий;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народжуваності й смертності зближуються, демографічна стабілізація.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відтворення населення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865175"/>
              </p:ext>
            </p:extLst>
          </p:nvPr>
        </p:nvGraphicFramePr>
        <p:xfrm>
          <a:off x="323528" y="764704"/>
          <a:ext cx="8424936" cy="591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736304"/>
                <a:gridCol w="2880320"/>
              </a:tblGrid>
              <a:tr h="441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Сучасний (перший)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Перехідний 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Традиційний (другий)</a:t>
                      </a:r>
                      <a:endParaRPr lang="ru-RU" sz="2000" dirty="0"/>
                    </a:p>
                  </a:txBody>
                  <a:tcPr/>
                </a:tc>
              </a:tr>
              <a:tr h="29430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низькі показники народжуваності;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низькі показники смертності;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природний приріст менше 12 на 1000;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частка молоді невелика;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«старіння нації»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висока народжуваність;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низька смертність;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високий природний приріст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351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дуже висока народжуваність;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351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висока смертність;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351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дуже високий приріст;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351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у віковій структурі переважає молодь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741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24</a:t>
                      </a:r>
                      <a:r>
                        <a:rPr lang="uk-UA" sz="20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країни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Європи (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9‰ - 12‰ = -3‰),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Пн. Америка (13-8=5), </a:t>
                      </a: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Японія </a:t>
                      </a: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(-1,3‰)</a:t>
                      </a:r>
                      <a:endParaRPr lang="ru-RU" sz="2000" b="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Мексика, Лівія,  Єгипет, Туреччина </a:t>
                      </a:r>
                      <a:endParaRPr lang="ru-RU" sz="2000" b="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Більшість країн що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розвиваються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Африка (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37‰-14‰ = 23‰): </a:t>
                      </a: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Нігер (</a:t>
                      </a: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55‰ – 19‰ = 34‰),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Латинська Америка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21‰ -</a:t>
                      </a:r>
                      <a:r>
                        <a:rPr lang="uk-UA" sz="20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6‰=27‰), Азія</a:t>
                      </a:r>
                      <a:r>
                        <a:rPr lang="uk-UA" sz="2000" b="1" baseline="0" dirty="0" smtClean="0"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Ємен </a:t>
                      </a: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2000" b="0" dirty="0" smtClean="0">
                          <a:latin typeface="Times New Roman"/>
                          <a:ea typeface="Times New Roman"/>
                        </a:rPr>
                        <a:t>41‰)</a:t>
                      </a:r>
                      <a:endParaRPr lang="ru-RU" sz="2000" b="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4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21" y="116632"/>
            <a:ext cx="8338469" cy="122413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приросту населення за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регіонами. Зверніть увагу на стрімке зростання цього показника Африки, його падіння в Європі та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Англо-Америці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://referaty.lviv.ua/health/uploads/refimages/images-referats-2128-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340768"/>
            <a:ext cx="7788986" cy="5234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5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00644" cy="2358096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закономірності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 природного приросту населення: країни з найнижчим приростом  зафарбовані синім кольором (Європа), з найвищим – червоним (Тропічна Африка)!</a:t>
            </a:r>
            <a:endParaRPr lang="ru-RU" sz="3200" dirty="0"/>
          </a:p>
        </p:txBody>
      </p:sp>
      <p:pic>
        <p:nvPicPr>
          <p:cNvPr id="1026" name="Picture 2" descr="https://upload.wikimedia.org/wikipedia/commons/thumb/3/3e/Naturalincrease1.png/1200px-Naturalincrease1.png"/>
          <p:cNvPicPr>
            <a:picLocks noChangeAspect="1" noChangeArrowheads="1"/>
          </p:cNvPicPr>
          <p:nvPr/>
        </p:nvPicPr>
        <p:blipFill rotWithShape="1">
          <a:blip r:embed="rId2"/>
          <a:srcRect l="1213" r="1211"/>
          <a:stretch/>
        </p:blipFill>
        <p:spPr bwMode="auto">
          <a:xfrm>
            <a:off x="323528" y="2632734"/>
            <a:ext cx="8600644" cy="3738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4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закономірності розподілу типів відтворення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населення: І тип Європа, Східна Азія, Схід Південної Америки, Австралія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ediku.com.ua/poltavsekij-nacionalenij-pedagogichnij-universitet-imeni-v-g-k/14272_html_m71879089.jpg"/>
          <p:cNvPicPr>
            <a:picLocks noChangeAspect="1" noChangeArrowheads="1"/>
          </p:cNvPicPr>
          <p:nvPr/>
        </p:nvPicPr>
        <p:blipFill rotWithShape="1">
          <a:blip r:embed="rId2" cstate="print"/>
          <a:srcRect l="3254" r="5055"/>
          <a:stretch/>
        </p:blipFill>
        <p:spPr bwMode="auto">
          <a:xfrm>
            <a:off x="13855" y="1484784"/>
            <a:ext cx="9144000" cy="512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7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високої народжуваності в країнах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типу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 сільського населення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(діти – робоча сила в аграрній країні);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– гарантія старості за відсутності системи соціального забезпечення;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дитяча смертність спонукає мати більшу кількість дітей на випадок їх втрати;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 багатодітності часто визначають суспільний статус та повагу;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 заборони контрацепції;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грамотність;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 шлюби.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3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20080"/>
          </a:xfrm>
        </p:spPr>
        <p:txBody>
          <a:bodyPr>
            <a:noAutofit/>
          </a:bodyPr>
          <a:lstStyle/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низької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народжуваності, характерні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 жінки в суспільному виробництві та зацікавленість у кар’єрі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менше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 мати велику кількість дітей;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в індустріальному суспільстві потребують витрат на освіту тощо;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соціальних гарантій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 забезпечення позбавляють дітей функції годувальників та догляду за батьками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вікова структура (низька частка жінок у фертильному віці);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дитяча смертність – майже гарантоване виживання немовлят позбавляє необхідності мати «запасних» дітей;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незалежність жінок позбавляє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сім’ї;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кількість неповних сімей та неодружених – у них менше дітей;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урбанізації: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 дітей у містах нижча ніж у селах, а освіта та виховання – дорожчі;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вплив традицій, релігії – велика кількість дітей не престижна, контрацепція та аборти – не заборонені;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 шлюби скорочують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народження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період;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грамотність населення та доступність сучасної контрацепції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690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Природний рух населення світу та України. Чинники, що впливають на кількість населення. Відтворення населення </vt:lpstr>
      <vt:lpstr>Закономірності природного руху відображають фази демографічного переходу  </vt:lpstr>
      <vt:lpstr> Демографічний перехід – послідовна зміна ситуацій у природному русі  (Ф.Наутстайн):  </vt:lpstr>
      <vt:lpstr>Типи відтворення населення</vt:lpstr>
      <vt:lpstr>Динаміка приросту населення за регіонами. Зверніть увагу на стрімке зростання цього показника Африки, його падіння в Європі та Англо-Америці!</vt:lpstr>
      <vt:lpstr>Географічні закономірності розподілу природного приросту населення: країни з найнижчим приростом  зафарбовані синім кольором (Європа), з найвищим – червоним (Тропічна Африка)!</vt:lpstr>
      <vt:lpstr>Географічні закономірності розподілу типів відтворення населення: І тип Європа, Східна Азія, Схід Південної Америки, Австралія</vt:lpstr>
      <vt:lpstr>Причини високої народжуваності в країнах ІІ типу відтворення </vt:lpstr>
      <vt:lpstr>Причини низької народжуваності, характерні для країн І типу відтворення</vt:lpstr>
      <vt:lpstr>Типи відтворення, їх проблеми та шляхи вирішення </vt:lpstr>
      <vt:lpstr>Демографічна політика </vt:lpstr>
      <vt:lpstr>Сумний рекорд України</vt:lpstr>
      <vt:lpstr>Зміна показників природного руху населення України</vt:lpstr>
      <vt:lpstr>Українські причини низької народжуваності (характерні тільки для нашої країни, або крім неї, для інших постсоціалістичних країн)</vt:lpstr>
      <vt:lpstr>Народжуваність у західних областях значно вища </vt:lpstr>
      <vt:lpstr>Значні показники смертності в країнах Європи часто пояснюються високою часткою людей похилого віку</vt:lpstr>
      <vt:lpstr>Смертність населення найвища                                    у Чернігівській та Сумській областях </vt:lpstr>
      <vt:lpstr>На контурній карті населення України позначте по три області з найвищими та найнижчими показниками природного приросту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Природний рух населення світу та України. Чинники, що впливають на кількість населення. Відтворення населення  </dc:title>
  <dc:creator>1</dc:creator>
  <cp:lastModifiedBy>1</cp:lastModifiedBy>
  <cp:revision>65</cp:revision>
  <dcterms:created xsi:type="dcterms:W3CDTF">2019-03-29T05:40:48Z</dcterms:created>
  <dcterms:modified xsi:type="dcterms:W3CDTF">2019-04-04T06:01:28Z</dcterms:modified>
</cp:coreProperties>
</file>