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2" r:id="rId4"/>
    <p:sldId id="257" r:id="rId5"/>
    <p:sldId id="288" r:id="rId6"/>
    <p:sldId id="258" r:id="rId7"/>
    <p:sldId id="289" r:id="rId8"/>
    <p:sldId id="286" r:id="rId9"/>
    <p:sldId id="287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90" r:id="rId20"/>
    <p:sldId id="272" r:id="rId21"/>
    <p:sldId id="269" r:id="rId22"/>
    <p:sldId id="270" r:id="rId23"/>
    <p:sldId id="271" r:id="rId24"/>
    <p:sldId id="293" r:id="rId25"/>
    <p:sldId id="312" r:id="rId26"/>
    <p:sldId id="313" r:id="rId27"/>
    <p:sldId id="314" r:id="rId28"/>
    <p:sldId id="260" r:id="rId29"/>
    <p:sldId id="315" r:id="rId30"/>
    <p:sldId id="310" r:id="rId31"/>
    <p:sldId id="273" r:id="rId32"/>
    <p:sldId id="299" r:id="rId33"/>
    <p:sldId id="298" r:id="rId34"/>
    <p:sldId id="304" r:id="rId35"/>
    <p:sldId id="306" r:id="rId36"/>
    <p:sldId id="307" r:id="rId37"/>
    <p:sldId id="308" r:id="rId38"/>
    <p:sldId id="323" r:id="rId39"/>
    <p:sldId id="311" r:id="rId40"/>
    <p:sldId id="301" r:id="rId41"/>
    <p:sldId id="318" r:id="rId42"/>
    <p:sldId id="276" r:id="rId43"/>
    <p:sldId id="277" r:id="rId44"/>
    <p:sldId id="274" r:id="rId45"/>
    <p:sldId id="280" r:id="rId46"/>
    <p:sldId id="281" r:id="rId47"/>
    <p:sldId id="297" r:id="rId48"/>
    <p:sldId id="279" r:id="rId49"/>
    <p:sldId id="320" r:id="rId50"/>
    <p:sldId id="317" r:id="rId51"/>
    <p:sldId id="324" r:id="rId52"/>
    <p:sldId id="319" r:id="rId53"/>
    <p:sldId id="285" r:id="rId54"/>
    <p:sldId id="321" r:id="rId55"/>
    <p:sldId id="309" r:id="rId56"/>
    <p:sldId id="32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004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50"/>
            </a:gs>
            <a:gs pos="50000">
              <a:srgbClr val="00B050"/>
            </a:gs>
            <a:gs pos="50000">
              <a:srgbClr val="00B050"/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2304256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Ліси помірного поясу Євразії: тайга, мішані та широколисті ліси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6016" y="5301208"/>
            <a:ext cx="3416424" cy="648072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Є.М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3110" r="21818" b="55331"/>
          <a:stretch/>
        </p:blipFill>
        <p:spPr bwMode="auto">
          <a:xfrm>
            <a:off x="1403648" y="188640"/>
            <a:ext cx="6331527" cy="26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6257" y="397160"/>
            <a:ext cx="2160239" cy="2887824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 та її типові ознаки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 rotWithShape="1">
          <a:blip r:embed="rId2"/>
          <a:srcRect l="1655" r="5242" b="4368"/>
          <a:stretch/>
        </p:blipFill>
        <p:spPr bwMode="auto">
          <a:xfrm>
            <a:off x="126125" y="318333"/>
            <a:ext cx="6750132" cy="624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0"/>
            <a:ext cx="3733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Ялина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 rotWithShape="1">
          <a:blip r:embed="rId2"/>
          <a:srcRect l="7923" t="7207" r="5576" b="5631"/>
          <a:stretch/>
        </p:blipFill>
        <p:spPr bwMode="auto">
          <a:xfrm>
            <a:off x="378372" y="362607"/>
            <a:ext cx="4130566" cy="610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981534"/>
            <a:ext cx="39639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4638"/>
            <a:ext cx="7643192" cy="7780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Модрина у суворі зими позбавляється хвої …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 rotWithShape="1">
          <a:blip r:embed="rId2"/>
          <a:srcRect l="3985" t="2298" r="4981" b="10575"/>
          <a:stretch/>
        </p:blipFill>
        <p:spPr bwMode="auto">
          <a:xfrm>
            <a:off x="204952" y="983634"/>
            <a:ext cx="4439056" cy="566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 rotWithShape="1">
          <a:blip r:embed="rId3"/>
          <a:srcRect r="3720" b="5024"/>
          <a:stretch/>
        </p:blipFill>
        <p:spPr bwMode="auto">
          <a:xfrm>
            <a:off x="5333636" y="983634"/>
            <a:ext cx="3571966" cy="566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064" y="274638"/>
            <a:ext cx="3538736" cy="2002234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Модрина сибірська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 rotWithShape="1">
          <a:blip r:embed="rId2"/>
          <a:srcRect l="-1205" t="222" r="1205" b="7824"/>
          <a:stretch/>
        </p:blipFill>
        <p:spPr bwMode="auto">
          <a:xfrm>
            <a:off x="467544" y="188640"/>
            <a:ext cx="4491038" cy="63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0" y="404664"/>
            <a:ext cx="3562672" cy="26503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Модрина </a:t>
            </a:r>
            <a:r>
              <a:rPr lang="uk-U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даурська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пристосувалася до мусонного клімату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 rotWithShape="1">
          <a:blip r:embed="rId2"/>
          <a:srcRect b="5936"/>
          <a:stretch/>
        </p:blipFill>
        <p:spPr bwMode="auto">
          <a:xfrm>
            <a:off x="459170" y="404664"/>
            <a:ext cx="4667760" cy="585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74638"/>
            <a:ext cx="4038600" cy="1401762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Ялиця сибірська</a:t>
            </a:r>
            <a:r>
              <a:rPr lang="uk-UA" sz="4000" b="1" dirty="0" smtClean="0"/>
              <a:t> </a:t>
            </a:r>
            <a:endParaRPr lang="ru-RU" sz="4000" b="1" dirty="0" smtClean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492" y="332656"/>
            <a:ext cx="4610540" cy="614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372200" y="472966"/>
            <a:ext cx="2664296" cy="5476314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Кедр насправді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кедрова сосна сибірська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горішки від того не менш смачні та поживні!</a:t>
            </a:r>
            <a:r>
              <a:rPr lang="uk-UA" dirty="0" smtClean="0"/>
              <a:t> </a:t>
            </a:r>
            <a:endParaRPr lang="ru-RU" dirty="0" smtClean="0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 rotWithShape="1">
          <a:blip r:embed="rId2"/>
          <a:srcRect l="2003" t="6996" r="5228" b="2065"/>
          <a:stretch/>
        </p:blipFill>
        <p:spPr bwMode="auto">
          <a:xfrm>
            <a:off x="141891" y="472966"/>
            <a:ext cx="6230309" cy="614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«Хазяїн» тайги – бурий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ведмідь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4" descr="476px-Грізл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347918"/>
            <a:ext cx="6840760" cy="513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Вовк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4" descr="podvidi_volkov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66800"/>
            <a:ext cx="6897960" cy="55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54185"/>
            <a:ext cx="3322712" cy="397894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Рись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чатує на здобич як на дереві, так і на землі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Картинки по запросу 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22" y="154185"/>
            <a:ext cx="4383118" cy="2914774"/>
          </a:xfrm>
          <a:prstGeom prst="rect">
            <a:avLst/>
          </a:prstGeom>
          <a:noFill/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3178927"/>
            <a:ext cx="4402772" cy="3507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016224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Географічне 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тайги – 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Скандинавський півострів, північ Східноєвропейської, Західносибірської рівнин, Середньосибірське плоскогір'я, гори Півдня Сибіру, Далекий Схід 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3762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°С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січня 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… -40°С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липня +12 …+16°С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Річна кількість опадів: від 1000 мм на заході, до 200 мм – на сході.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Скандинавському півострові клімат морський (м'який), на сході (у долинах Північно-Східного Сибіру) різкоконтинентальний (суворий, з великою амплітудою температур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100°С)!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/>
          <a:srcRect l="51113" t="4667" r="2140" b="71239"/>
          <a:stretch/>
        </p:blipFill>
        <p:spPr bwMode="auto">
          <a:xfrm>
            <a:off x="1547664" y="188022"/>
            <a:ext cx="6664008" cy="138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Куниця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762" y="126876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80" y="188639"/>
            <a:ext cx="8229600" cy="1162243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Росомаха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 в родині куниць) схожа на ведмедя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4" descr="1265287481_rosoma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408" y="1350883"/>
            <a:ext cx="8496944" cy="49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2101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Сибірський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славиться своїм цінним хутром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39" y="1398780"/>
            <a:ext cx="6984777" cy="523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160" y="274638"/>
            <a:ext cx="2955852" cy="2578298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Горностай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полює переважно на гризунів 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 rotWithShape="1">
          <a:blip r:embed="rId2"/>
          <a:srcRect r="11335"/>
          <a:stretch/>
        </p:blipFill>
        <p:spPr bwMode="auto">
          <a:xfrm>
            <a:off x="6012160" y="3878395"/>
            <a:ext cx="295585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1" y="260648"/>
            <a:ext cx="5558730" cy="612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Ласка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біла і пухнаста тільки на фото,  так що зайчику треба ховатись!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6" name="Picture 6" descr="Картинки по запросу тайга животны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44" y="2000240"/>
            <a:ext cx="3292437" cy="3834722"/>
          </a:xfrm>
          <a:prstGeom prst="rect">
            <a:avLst/>
          </a:prstGeom>
          <a:noFill/>
        </p:spPr>
      </p:pic>
      <p:pic>
        <p:nvPicPr>
          <p:cNvPr id="51208" name="Picture 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2000240"/>
            <a:ext cx="5256584" cy="3834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Глухар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87475"/>
            <a:ext cx="85344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94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Тетерук</a:t>
            </a:r>
            <a:r>
              <a:rPr lang="uk-UA" b="1" dirty="0" smtClean="0"/>
              <a:t> </a:t>
            </a:r>
            <a:endParaRPr lang="ru-RU" b="1" dirty="0" smtClean="0"/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172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4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564" y="188640"/>
            <a:ext cx="8229600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Рябчик</a:t>
            </a:r>
            <a:r>
              <a:rPr lang="uk-UA" sz="4000" dirty="0" smtClean="0"/>
              <a:t> </a:t>
            </a:r>
            <a:endParaRPr lang="ru-RU" sz="4000" dirty="0" smtClean="0"/>
          </a:p>
        </p:txBody>
      </p:sp>
      <p:pic>
        <p:nvPicPr>
          <p:cNvPr id="50179" name="Picture 4" descr="Рябчикюоз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52736"/>
            <a:ext cx="5543128" cy="554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7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смешанные и широколиственные леса"/>
          <p:cNvPicPr>
            <a:picLocks noChangeAspect="1" noChangeArrowheads="1"/>
          </p:cNvPicPr>
          <p:nvPr/>
        </p:nvPicPr>
        <p:blipFill rotWithShape="1">
          <a:blip r:embed="rId2"/>
          <a:srcRect l="72873" t="19898" r="18636" b="66724"/>
          <a:stretch/>
        </p:blipFill>
        <p:spPr bwMode="auto">
          <a:xfrm>
            <a:off x="5937510" y="1556792"/>
            <a:ext cx="273733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337" y="437942"/>
            <a:ext cx="8229600" cy="980728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Мішані та широколисті ліси Євразії поширені двома ареалами </a:t>
            </a:r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5247" y="4149080"/>
            <a:ext cx="8229600" cy="2016224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Географічне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</a:t>
            </a:r>
            <a:endParaRPr lang="uk-UA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Далекому Сході – Сіхоте-Алінь, Приамур'я, Велика Китайська рівнина, Хонсю та Хоккайдо; заході Євразії – рівнини та старі гори Західної Європи, середня смуга Східноєвропейської рівнини.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1\Desktop\ліси плюс\9-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7" t="18316" r="46368" b="70243"/>
          <a:stretch/>
        </p:blipFill>
        <p:spPr bwMode="auto">
          <a:xfrm>
            <a:off x="466950" y="1632146"/>
            <a:ext cx="4950620" cy="20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160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мішаних лісів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°С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січня 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-12°С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липня +16 …+17°С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Річна кількість опадів: від 900-700 мм на заході (помірно-континентальний тип клімату, 700-800 мм – на Далекому Сході (майже всі влітку – мусонний тип клімату).</a:t>
            </a:r>
          </a:p>
        </p:txBody>
      </p:sp>
      <p:pic>
        <p:nvPicPr>
          <p:cNvPr id="6" name="Picture 4" descr="736px-Мишанилис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250639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8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245" y="71462"/>
            <a:ext cx="5328592" cy="20882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ґрунти формуються в умовах надмірного зволоження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988840"/>
            <a:ext cx="4608512" cy="44644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Світлий горизонт – зольний, з якого поживні речовини виносяться у наступний – підзолистий. </a:t>
            </a:r>
          </a:p>
          <a:p>
            <a:pPr marL="0" indent="0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сході, де багаторічна мерзлота близько до поверхні – ґрунти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мерзлотно-тайгові.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60" y="260648"/>
            <a:ext cx="2415724" cy="638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1\Desktop\1 природні зони плюс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132856"/>
            <a:ext cx="1711429" cy="43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50" y="116632"/>
            <a:ext cx="8642129" cy="936104"/>
          </a:xfrm>
          <a:solidFill>
            <a:srgbClr val="008000"/>
          </a:solidFill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Багатство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флори 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фауни тайги і мішаних лісів Сіхоте-Аліню пояснюється  відсутністю давніх зледенінь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уссурійський кра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1" y="1141738"/>
            <a:ext cx="8642129" cy="54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мурський тигр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найбільший серед сімейства котячих!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 rotWithShape="1">
          <a:blip r:embed="rId2"/>
          <a:srcRect l="16003" t="11171"/>
          <a:stretch/>
        </p:blipFill>
        <p:spPr bwMode="auto">
          <a:xfrm>
            <a:off x="1403648" y="1731716"/>
            <a:ext cx="6592614" cy="465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26170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Незначна кількість снігу в мусонному кліматі Далекого Сходу дозволяє йому успішно полювати взимку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 descr="Картинки по запросу тайга животны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474" y="1700808"/>
            <a:ext cx="6642668" cy="491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Далекосхідний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леопард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найрідкісніший серед «великих котів»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Picture 2" descr="Картинки по запросу тайга животны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30926"/>
            <a:ext cx="7920880" cy="5280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903140"/>
            <a:ext cx="3610744" cy="30963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Ізюбр і марал – далекосхідний та сибірський підвиди благородного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1 природні зони плюс\мар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4" y="3284984"/>
            <a:ext cx="42617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1 природні зони плюс\изюб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4" y="166852"/>
            <a:ext cx="4261798" cy="28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У кабарги є ікла …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1 природні зони плюс\sibirskaya-kab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73013"/>
            <a:ext cx="7048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1819" y="3212976"/>
            <a:ext cx="3703481" cy="30963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родичів білки не тільки бурундук, а й летяга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Desktop\1 природні зони плюс\бурунд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19" y="222916"/>
            <a:ext cx="3703481" cy="27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1 природні зони плюс\бел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5" y="222916"/>
            <a:ext cx="4673625" cy="27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1 природні зони плюс\летяг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6" y="3212976"/>
            <a:ext cx="4673624" cy="33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Колонок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1\Desktop\1 природні зони плюс\kolon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92189" cy="49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3259" r="61621" b="66208"/>
          <a:stretch/>
        </p:blipFill>
        <p:spPr bwMode="auto">
          <a:xfrm>
            <a:off x="1907704" y="1628800"/>
            <a:ext cx="5511464" cy="47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Західний сегмент зони мішаних та широколистих  лісів охоплює також  і північ України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Типовий ґрунт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дерново-підзолистий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600200"/>
            <a:ext cx="519492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Щорічне опадання листя за меншого рівня зволоженості та трав'яниста рослинність під пологом лісу сприяють накопиченню у верхньому горизонті більшої кількості поживних речовин, ніж у підзолистому. Але  ґрунт залишається порівняно бідним.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8640"/>
            <a:ext cx="23812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8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світлохвойну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темнохвойну тайгу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тайга Єв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916832"/>
            <a:ext cx="467309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916832"/>
            <a:ext cx="4501338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93" y="260648"/>
            <a:ext cx="8064896" cy="1296144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мішаних лісах спочатку переважають вузьколисті породи, такі як береза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145" y="1844824"/>
            <a:ext cx="6938064" cy="4651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Береза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600200"/>
            <a:ext cx="541094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природні зони плюс 2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616624" cy="52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1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920880" cy="1412776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 найпоширеніший серед листяних порід, сосна – серед хвойних  </a:t>
            </a:r>
            <a:r>
              <a:rPr lang="uk-UA" sz="4000" dirty="0" smtClean="0"/>
              <a:t> </a:t>
            </a:r>
            <a:endParaRPr lang="ru-RU" sz="4000" dirty="0" smtClean="0"/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227990"/>
            <a:ext cx="5904656" cy="555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116632"/>
            <a:ext cx="2376264" cy="864096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</a:t>
            </a:r>
            <a:r>
              <a:rPr lang="uk-UA" dirty="0" smtClean="0"/>
              <a:t> </a:t>
            </a:r>
            <a:endParaRPr lang="ru-RU" dirty="0" smtClean="0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980728"/>
            <a:ext cx="6185670" cy="566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6308" y="260648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Лось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4" descr="los"/>
          <p:cNvPicPr>
            <a:picLocks noChangeAspect="1" noChangeArrowheads="1"/>
          </p:cNvPicPr>
          <p:nvPr/>
        </p:nvPicPr>
        <p:blipFill rotWithShape="1">
          <a:blip r:embed="rId2"/>
          <a:srcRect t="11614"/>
          <a:stretch/>
        </p:blipFill>
        <p:spPr bwMode="auto">
          <a:xfrm>
            <a:off x="685800" y="1196752"/>
            <a:ext cx="7630616" cy="522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834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Зубри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Picture 4" descr="image4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800101"/>
            <a:ext cx="8784976" cy="58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96" y="260648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Олень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4" descr="image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174152"/>
            <a:ext cx="8136904" cy="542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Борсук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50" name="Picture 2" descr="C:\Users\1\Desktop\природні зони плюс 2\барс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1"/>
            <a:ext cx="8841094" cy="520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8143" y="188640"/>
            <a:ext cx="8229600" cy="762000"/>
          </a:xfrm>
        </p:spPr>
        <p:txBody>
          <a:bodyPr/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Рись – стає зовсім рідкісною</a:t>
            </a:r>
            <a:endParaRPr lang="ru-RU" dirty="0" smtClean="0"/>
          </a:p>
        </p:txBody>
      </p:sp>
      <p:pic>
        <p:nvPicPr>
          <p:cNvPr id="45059" name="Picture 4" descr="рись"/>
          <p:cNvPicPr>
            <a:picLocks noChangeAspect="1" noChangeArrowheads="1"/>
          </p:cNvPicPr>
          <p:nvPr/>
        </p:nvPicPr>
        <p:blipFill rotWithShape="1">
          <a:blip r:embed="rId2"/>
          <a:srcRect l="3096" t="4154" r="7799" b="4428"/>
          <a:stretch/>
        </p:blipFill>
        <p:spPr bwMode="auto">
          <a:xfrm>
            <a:off x="1655378" y="1056290"/>
            <a:ext cx="5975131" cy="5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Косуля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1600200"/>
            <a:ext cx="274664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природні зони плюс 2\kosu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52563"/>
            <a:ext cx="71437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5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темнохвойній переважає ялина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Картинки по запросу 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7810500" cy="488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Дикий кабан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1\Desktop\ліси плюс\каб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419622"/>
            <a:ext cx="814387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Широколисті ліси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 переважно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у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Західній Європі в умовах морського типу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помірного клімату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725144"/>
            <a:ext cx="5569412" cy="180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широколистих лісів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січня 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+2°С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липня +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…+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19°С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ількість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опадів: від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900-1000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endParaRPr lang="ru-RU" dirty="0"/>
          </a:p>
        </p:txBody>
      </p:sp>
      <p:pic>
        <p:nvPicPr>
          <p:cNvPr id="4" name="Picture 3" descr="C:\Users\1\Desktop\ліси плюс\ЕВРОПА. ГЕОГРАФИЧЕСКИЕ ПОЯС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t="46051" r="21052" b="33206"/>
          <a:stretch/>
        </p:blipFill>
        <p:spPr bwMode="auto">
          <a:xfrm>
            <a:off x="1547664" y="1700808"/>
            <a:ext cx="6048672" cy="27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eaLnBrk="1" hangingPunct="1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</a:t>
            </a:r>
            <a:r>
              <a:rPr lang="uk-UA" dirty="0" smtClean="0"/>
              <a:t> </a:t>
            </a:r>
            <a:endParaRPr lang="ru-RU" dirty="0" smtClean="0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14422"/>
            <a:ext cx="533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2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74638"/>
            <a:ext cx="4038600" cy="2544762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</a:t>
            </a:r>
            <a:r>
              <a:rPr lang="uk-UA" sz="3600" dirty="0" smtClean="0"/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росте тільки в умовах м'якого клімату.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49" y="188640"/>
            <a:ext cx="4862700" cy="648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 rotWithShape="1">
          <a:blip r:embed="rId3"/>
          <a:srcRect r="3404"/>
          <a:stretch/>
        </p:blipFill>
        <p:spPr bwMode="auto">
          <a:xfrm>
            <a:off x="5220071" y="2769832"/>
            <a:ext cx="3762563" cy="389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 свою карту природних зон!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363272" cy="36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карті природних зон нанесіть південну межу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зони тайги. Після цього – зони мішаних та широколистих лісів.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кращого запам'ятовування – зафарбуйте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 обраними Вами кольорами! Вони не повинні обов'язково співпадати з тими, які є на карті природних зон атласу, </a:t>
            </a: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uk-UA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 бути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 контрастними.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забувайте відображати їх в умовних знаках!</a:t>
            </a:r>
            <a:endParaRPr lang="ru-RU" sz="2800" dirty="0"/>
          </a:p>
        </p:txBody>
      </p:sp>
      <p:pic>
        <p:nvPicPr>
          <p:cNvPr id="4" name="Picture 2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3110" r="21818" b="55331"/>
          <a:stretch/>
        </p:blipFill>
        <p:spPr bwMode="auto">
          <a:xfrm>
            <a:off x="1907704" y="894121"/>
            <a:ext cx="5400601" cy="22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Спробуйте розпізнати типових тварин тайги за їх зображеннями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Картинки по запросу тайга животные"/>
          <p:cNvPicPr>
            <a:picLocks noChangeAspect="1" noChangeArrowheads="1"/>
          </p:cNvPicPr>
          <p:nvPr/>
        </p:nvPicPr>
        <p:blipFill rotWithShape="1">
          <a:blip r:embed="rId2"/>
          <a:srcRect t="13526" r="1324"/>
          <a:stretch/>
        </p:blipFill>
        <p:spPr bwMode="auto">
          <a:xfrm>
            <a:off x="611560" y="1554826"/>
            <a:ext cx="7790162" cy="489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6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008000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 вивчити характеристику природних зон тайги, мішаних та широколистих лісів. Скласти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«формулу»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 зон тайги, мішаних та широколистих лісів за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разком тундри та арктичних пустель!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 тайга переважно темнохвойна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5" descr="тайга норвегі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833382"/>
            <a:ext cx="7778824" cy="58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Узимку випадає багато снігу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Картинки по запросу 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138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сибірській тайзі дерева внаслідок поширення мерзлоти ростуть рідше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8105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Сибір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5060" name="Picture 4" descr="Картинки по запросу тай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29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654</Words>
  <Application>Microsoft Office PowerPoint</Application>
  <PresentationFormat>Экран (4:3)</PresentationFormat>
  <Paragraphs>78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Ліси помірного поясу Євразії: тайга, мішані та широколисті ліси </vt:lpstr>
      <vt:lpstr>Географічне положення тайги – Скандинавський півострів, північ Східноєвропейської, Західносибірської рівнин, Середньосибірське плоскогір'я, гори Півдня Сибіру, Далекий Схід  </vt:lpstr>
      <vt:lpstr>Підзолисті ґрунти формуються в умовах надмірного зволоження</vt:lpstr>
      <vt:lpstr>Розрізняють світлохвойну та темнохвойну тайгу</vt:lpstr>
      <vt:lpstr>У темнохвойній переважає ялина</vt:lpstr>
      <vt:lpstr>Європейська тайга переважно темнохвойна</vt:lpstr>
      <vt:lpstr>Узимку випадає багато снігу</vt:lpstr>
      <vt:lpstr>У сибірській тайзі дерева внаслідок поширення мерзлоти ростуть рідше</vt:lpstr>
      <vt:lpstr>Сибір </vt:lpstr>
      <vt:lpstr>Сосна та її типові ознаки</vt:lpstr>
      <vt:lpstr>Ялина </vt:lpstr>
      <vt:lpstr>Модрина у суворі зими позбавляється хвої …</vt:lpstr>
      <vt:lpstr>Модрина сибірська</vt:lpstr>
      <vt:lpstr>Модрина даурська пристосувалася до мусонного клімату </vt:lpstr>
      <vt:lpstr>Ялиця сибірська </vt:lpstr>
      <vt:lpstr>Кедр насправді кедрова сосна сибірська, але горішки від того не менш смачні та поживні! </vt:lpstr>
      <vt:lpstr>«Хазяїн» тайги – бурий ведмідь </vt:lpstr>
      <vt:lpstr>Вовк </vt:lpstr>
      <vt:lpstr>Рись чатує на здобич як на дереві, так і на землі</vt:lpstr>
      <vt:lpstr>Куниця </vt:lpstr>
      <vt:lpstr>Росомаха (найбільша в родині куниць) схожа на ведмедя </vt:lpstr>
      <vt:lpstr>Сибірський соболь – славиться своїм цінним хутром </vt:lpstr>
      <vt:lpstr>Горностай полює переважно на гризунів  </vt:lpstr>
      <vt:lpstr>Ласка – біла і пухнаста тільки на фото,  так що зайчику треба ховатись! </vt:lpstr>
      <vt:lpstr>Глухар </vt:lpstr>
      <vt:lpstr>Тетерук </vt:lpstr>
      <vt:lpstr>Рябчик </vt:lpstr>
      <vt:lpstr>Мішані та широколисті ліси Євразії поширені двома ареалами </vt:lpstr>
      <vt:lpstr>Презентация PowerPoint</vt:lpstr>
      <vt:lpstr>Багатство флори та фауни тайги і мішаних лісів Сіхоте-Аліню пояснюється  відсутністю давніх зледенінь</vt:lpstr>
      <vt:lpstr> Амурський тигр – найбільший серед сімейства котячих!</vt:lpstr>
      <vt:lpstr>Незначна кількість снігу в мусонному кліматі Далекого Сходу дозволяє йому успішно полювати взимку  </vt:lpstr>
      <vt:lpstr>Далекосхідний леопард найрідкісніший серед «великих котів» </vt:lpstr>
      <vt:lpstr>Презентация PowerPoint</vt:lpstr>
      <vt:lpstr>У кабарги є ікла …</vt:lpstr>
      <vt:lpstr>Презентация PowerPoint</vt:lpstr>
      <vt:lpstr>Колонок </vt:lpstr>
      <vt:lpstr>Західний сегмент зони мішаних та широколистих  лісів охоплює також  і північ України</vt:lpstr>
      <vt:lpstr>Типовий ґрунт – дерново-підзолистий </vt:lpstr>
      <vt:lpstr>У мішаних лісах спочатку переважають вузьколисті породи, такі як береза </vt:lpstr>
      <vt:lpstr>Береза </vt:lpstr>
      <vt:lpstr>Дуб найпоширеніший серед листяних порід, сосна – серед хвойних   </vt:lpstr>
      <vt:lpstr>Липа </vt:lpstr>
      <vt:lpstr>Лось </vt:lpstr>
      <vt:lpstr>Зубри </vt:lpstr>
      <vt:lpstr>Олень </vt:lpstr>
      <vt:lpstr>Борсук </vt:lpstr>
      <vt:lpstr>Рись – стає зовсім рідкісною</vt:lpstr>
      <vt:lpstr>Косуля </vt:lpstr>
      <vt:lpstr>Дикий кабан</vt:lpstr>
      <vt:lpstr>Широколисті ліси поширені переважно                            у Західній Європі в умовах морського типу помірного клімату </vt:lpstr>
      <vt:lpstr>Клен </vt:lpstr>
      <vt:lpstr>Бук – росте тільки в умовах м'якого клімату.  Граб </vt:lpstr>
      <vt:lpstr>Створюємо свою карту природних зон!</vt:lpstr>
      <vt:lpstr>Спробуйте розпізнати типових тварин тайги за їх зображеннями </vt:lpstr>
      <vt:lpstr>Домашнє завдання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Aj</dc:creator>
  <cp:lastModifiedBy>Aj</cp:lastModifiedBy>
  <cp:revision>98</cp:revision>
  <dcterms:created xsi:type="dcterms:W3CDTF">2018-04-08T07:58:36Z</dcterms:created>
  <dcterms:modified xsi:type="dcterms:W3CDTF">2020-04-02T08:46:22Z</dcterms:modified>
</cp:coreProperties>
</file>