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A7017-26B9-423A-AD63-1D2B97CCB1C8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21B4C-7FD1-4BE9-AB12-5308AE790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21B4C-7FD1-4BE9-AB12-5308AE790B0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76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Релігійний склад населення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517232"/>
            <a:ext cx="4824536" cy="744488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Бартош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Є.М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Сходження благодатного вогню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plavskblago.ru/wp-content/uploads/2017/04/11_griechisch-orthodoxe_Moenche_feiern_die_Auferstehung_Christi_mit_dem_Wunder_des_heiligen_Feu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7" y="1736109"/>
            <a:ext cx="8568953" cy="4818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otvet.imgsmail.ru/download/67bb099c3f9ca439dd941164f75def18_i-8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196752"/>
            <a:ext cx="7128792" cy="53465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4029"/>
            <a:ext cx="712879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Лютеранська кірха. Берл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274638"/>
            <a:ext cx="4757742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Мекка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4.bp.blogspot.com/-1iysw8EQjzc/VTE70Q8RBYI/AAAAAAAAADs/e8I6BVRbLj4/s1600/Mecca-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2331718"/>
            <a:ext cx="8856984" cy="4384209"/>
          </a:xfrm>
          <a:prstGeom prst="rect">
            <a:avLst/>
          </a:prstGeom>
          <a:noFill/>
        </p:spPr>
      </p:pic>
      <p:pic>
        <p:nvPicPr>
          <p:cNvPr id="23556" name="Picture 4" descr="http://israelmedia.co.il/wp-content/uploads/2017/05/xsunnity-vooruzhayutsya-sovremennym-oruzhiem-9329-show.jpg.pagespeed.ic_.c2lOUmvLZ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71424"/>
            <a:ext cx="3428992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Шиїти і суніти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harmonia.zz.mu/kartsvitu/AMC.files/%D0%A1%D1%83%D0%BD%D1%96%D1%82%D0%B8.files/00.png"/>
          <p:cNvPicPr>
            <a:picLocks noChangeAspect="1" noChangeArrowheads="1"/>
          </p:cNvPicPr>
          <p:nvPr/>
        </p:nvPicPr>
        <p:blipFill>
          <a:blip r:embed="rId2"/>
          <a:srcRect l="18868" t="408"/>
          <a:stretch>
            <a:fillRect/>
          </a:stretch>
        </p:blipFill>
        <p:spPr bwMode="auto">
          <a:xfrm>
            <a:off x="395536" y="1700808"/>
            <a:ext cx="8424936" cy="4767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 fontScale="70000" lnSpcReduction="20000"/>
          </a:bodyPr>
          <a:lstStyle/>
          <a:p>
            <a:r>
              <a:rPr lang="uk-UA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Шиїти моляться 3 рази на день, суніти – 5 разів. Обидві гілки опираються на вчення Корану. Друге важливе джерело – </a:t>
            </a:r>
            <a:r>
              <a:rPr lang="uk-UA" sz="3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Сунна</a:t>
            </a:r>
            <a:r>
              <a:rPr lang="uk-UA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Це – священне передання Ісламу, викладене у формі розповідей </a:t>
            </a:r>
            <a:r>
              <a:rPr lang="uk-UA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хадисів») </a:t>
            </a:r>
            <a:r>
              <a:rPr lang="uk-UA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 вчинки й висловлювання пророка Мухаммеда, приклади з його життя, його слова й оцінки з різних питань віри.</a:t>
            </a:r>
          </a:p>
          <a:p>
            <a:r>
              <a:rPr lang="uk-UA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Одна з головних різниць в ідеології полягає у тому, що шиїти вважають імамів духовними авторитетами, посередниками між Аллахом і </a:t>
            </a:r>
            <a:r>
              <a:rPr lang="uk-UA" sz="3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вірянами</a:t>
            </a:r>
            <a:r>
              <a:rPr lang="uk-UA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Для шиїтів імам не просто заступник Пророка, а його представник на Землі. Тому шиїти здійснюють паломництво </a:t>
            </a:r>
            <a:r>
              <a:rPr lang="uk-UA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(«хадж</a:t>
            </a:r>
            <a:r>
              <a:rPr lang="uk-UA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лише до Мекки, а й до могил 11 з 12 імамів, які вважаються святими.</a:t>
            </a:r>
          </a:p>
          <a:p>
            <a:r>
              <a:rPr lang="uk-UA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Мусульмани-суніти не відчувають такого благоговіння до імама, натомість вбачають його роль як лідера мусульманської громади.</a:t>
            </a:r>
          </a:p>
          <a:p>
            <a:r>
              <a:rPr lang="uk-UA" sz="3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П’ять стовпів Ісламу – декларація віри, молитва, піст, благодійність і паломництво – спільні для шиїтів та сунітів, але представлені по-різному. Шиїти мають додаткові стовпи, де перебуває частина головних сунітських настанов.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Буддизм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5602" name="Picture 2" descr="http://kartinkinaden.ru/uploads/posts/2016-04/1461840958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124744"/>
            <a:ext cx="7456144" cy="5517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Індуїзм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static8.depositphotos.com/1010683/980/i/950/depositphotos_9800558-Hinduism-statu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960" y="929681"/>
            <a:ext cx="8609520" cy="5739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Іудаїзм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im3.turbina.ru/photos.4/2/5/7/3/0/2903752/big.photo/Stena-Platc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1" y="1514784"/>
            <a:ext cx="8712967" cy="4771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9528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Храм Конфуція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kalinina-vasa.narod.ru/Taipei-Dachengd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3920"/>
            <a:ext cx="9144000" cy="5974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http://ic.pics.livejournal.com/dypwisdom/68356436/7753/7753_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2036" y="116632"/>
            <a:ext cx="6256323" cy="3383806"/>
          </a:xfrm>
          <a:prstGeom prst="rect">
            <a:avLst/>
          </a:prstGeom>
          <a:noFill/>
        </p:spPr>
      </p:pic>
      <p:pic>
        <p:nvPicPr>
          <p:cNvPr id="30722" name="Picture 2" descr="http://alxlabs.com/wp-content/uploads/2014/10/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877" y="3161531"/>
            <a:ext cx="5694526" cy="3507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еографія світових і національних релігій - Географія. 8 кла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41834"/>
            <a:ext cx="8208912" cy="328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еографія світових і національних релігій - Географія. 8 клас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213"/>
            <a:ext cx="8208912" cy="253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7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Синтоїзм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kultprivet.ru/pictures/1197/%D0%A5%D1%80%D0%B0%D0%BC-%D0%BE%D0%B3%D0%BD%D0%B5%D0%BD%D0%BD%D0%BE%D0%B9-%D0%BB%D0%B8%D1%81%D1%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33" y="836712"/>
            <a:ext cx="888660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Аматерасу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pre10.deviantart.net/fba7/th/pre/i/2012/253/8/3/amaterasu_omikami_by_joycee_joe-d5dyp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692696"/>
            <a:ext cx="8424936" cy="5960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Даосизм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web.zone.ee/religios/daosizm/da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765810"/>
            <a:ext cx="8928992" cy="5948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260648"/>
            <a:ext cx="2619195" cy="94003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Лао Ц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fb.ru/misc/i/gallery/22199/5255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3429000"/>
            <a:ext cx="5601331" cy="3250726"/>
          </a:xfrm>
          <a:prstGeom prst="rect">
            <a:avLst/>
          </a:prstGeom>
          <a:noFill/>
        </p:spPr>
      </p:pic>
      <p:pic>
        <p:nvPicPr>
          <p:cNvPr id="34820" name="Picture 4" descr="http://img.quizgalaxy.com/taoi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921" y="525761"/>
            <a:ext cx="2785256" cy="2765779"/>
          </a:xfrm>
          <a:prstGeom prst="rect">
            <a:avLst/>
          </a:prstGeom>
          <a:noFill/>
        </p:spPr>
      </p:pic>
      <p:pic>
        <p:nvPicPr>
          <p:cNvPr id="34822" name="Picture 6" descr="http://900igr.net/datai/mkhk/Filosofija-Drevnego-Vostoka/0037-026-Osnovnye-polozhenija-daosiz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8783" y="525763"/>
            <a:ext cx="2662061" cy="2765778"/>
          </a:xfrm>
          <a:prstGeom prst="rect">
            <a:avLst/>
          </a:prstGeom>
          <a:noFill/>
        </p:spPr>
      </p:pic>
      <p:pic>
        <p:nvPicPr>
          <p:cNvPr id="2050" name="Picture 2" descr="Лао-цзы 579-499 гг. до н. э. Древнекитайский философ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127" y="1209771"/>
            <a:ext cx="3170153" cy="546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Зороастризм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asia.in.ua/wp-content/uploads/2016/06/Zoroastri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052736"/>
            <a:ext cx="8429500" cy="5619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Сікхизм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froggie.boloto.net/image.axd?picture=021213_2334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119" y="1368792"/>
            <a:ext cx="8636361" cy="5300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Шаманізм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arttherapy-i.ru/wp-content/uploads/2015/02/1351739403_koldu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980728"/>
            <a:ext cx="8712968" cy="5721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Анімізм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s://upload.wikimedia.org/wikipedia/commons/0/03/SingSing_Wabag_Enga_P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960" y="908720"/>
            <a:ext cx="864096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Тотемізм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https://www.rutvet.ru/sites/default/files/inline/images/arhaicheskie-verovanija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https://www.rutvet.ru/sites/default/files/inline/images/arhaicheskie-verovanija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https://www.rutvet.ru/sites/default/files/inline/images/arhaicheskie-verovanija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4" name="Picture 8" descr="http://evroremont.pp.ua/uploads/posts/2017-01/totem-ce-drevny-simvol-vri-osoblivost-totemzmu_26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198" y="2419349"/>
            <a:ext cx="6492302" cy="4322019"/>
          </a:xfrm>
          <a:prstGeom prst="rect">
            <a:avLst/>
          </a:prstGeom>
          <a:noFill/>
        </p:spPr>
      </p:pic>
      <p:pic>
        <p:nvPicPr>
          <p:cNvPr id="39946" name="Picture 10" descr="http://fb.ru/misc/i/gallery/23656/10189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254661"/>
            <a:ext cx="4123490" cy="324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i009.radikal.ru/1010/b2/02373171c6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1"/>
            <a:ext cx="9178406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700808"/>
            <a:ext cx="3168352" cy="18002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Кількість послідовників релігій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3.bp.blogspot.com/-VC7M-onBxW8/TruOfQZEv7I/AAAAAAAAAHI/nveSvGDrXZA/s1600/religion_statistika_ukr.jpg"/>
          <p:cNvPicPr>
            <a:picLocks noChangeAspect="1" noChangeArrowheads="1"/>
          </p:cNvPicPr>
          <p:nvPr/>
        </p:nvPicPr>
        <p:blipFill rotWithShape="1">
          <a:blip r:embed="rId2"/>
          <a:srcRect r="51051"/>
          <a:stretch/>
        </p:blipFill>
        <p:spPr bwMode="auto">
          <a:xfrm>
            <a:off x="52536" y="761061"/>
            <a:ext cx="5599584" cy="5741234"/>
          </a:xfrm>
          <a:prstGeom prst="rect">
            <a:avLst/>
          </a:prstGeom>
          <a:noFill/>
        </p:spPr>
      </p:pic>
      <p:pic>
        <p:nvPicPr>
          <p:cNvPr id="4" name="Picture 2" descr="http://3.bp.blogspot.com/-VC7M-onBxW8/TruOfQZEv7I/AAAAAAAAAHI/nveSvGDrXZA/s1600/religion_statistika_ukr.jpg"/>
          <p:cNvPicPr>
            <a:picLocks noChangeAspect="1" noChangeArrowheads="1"/>
          </p:cNvPicPr>
          <p:nvPr/>
        </p:nvPicPr>
        <p:blipFill rotWithShape="1">
          <a:blip r:embed="rId2"/>
          <a:srcRect l="50000" t="42859" r="12717" b="7802"/>
          <a:stretch/>
        </p:blipFill>
        <p:spPr bwMode="auto">
          <a:xfrm>
            <a:off x="5652120" y="4238065"/>
            <a:ext cx="3409121" cy="2264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s://imagecdn1.luxnet.ua/tv24/resources/photos/news/620_DIR/201607/710227_1492343.jpg?201607185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89" y="1"/>
            <a:ext cx="6857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stat.nonews.co/wp-content/uploads/2016/11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34" y="743703"/>
            <a:ext cx="8444462" cy="5853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терміни,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ознайомитись з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 складом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 України,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 світових та національних релігій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40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0672"/>
              </p:ext>
            </p:extLst>
          </p:nvPr>
        </p:nvGraphicFramePr>
        <p:xfrm>
          <a:off x="285719" y="357166"/>
          <a:ext cx="8515353" cy="5869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451"/>
                <a:gridCol w="2838451"/>
                <a:gridCol w="2838451"/>
              </a:tblGrid>
              <a:tr h="11144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70305" algn="l"/>
                          <a:tab pos="1530350" algn="l"/>
                        </a:tabLs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</a:rPr>
                        <a:t>Примітивні 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70305" algn="l"/>
                          <a:tab pos="1530350" algn="l"/>
                        </a:tabLs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</a:rPr>
                        <a:t>Національні (регіональні) – 1,2 млрд.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70305" algn="l"/>
                          <a:tab pos="1530350" algn="l"/>
                        </a:tabLst>
                      </a:pPr>
                      <a:r>
                        <a:rPr lang="uk-UA" sz="2400" b="1">
                          <a:latin typeface="Times New Roman"/>
                          <a:ea typeface="Times New Roman"/>
                        </a:rPr>
                        <a:t>Світові </a:t>
                      </a:r>
                      <a:endParaRPr lang="ru-RU" sz="24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4300" algn="l"/>
                          <a:tab pos="1170305" algn="l"/>
                          <a:tab pos="1530350" algn="l"/>
                        </a:tabLst>
                      </a:pPr>
                      <a:r>
                        <a:rPr lang="uk-UA" sz="2400" b="1">
                          <a:latin typeface="Times New Roman"/>
                          <a:ea typeface="Times New Roman"/>
                        </a:rPr>
                        <a:t> фетишизм (Західна Африка)</a:t>
                      </a:r>
                      <a:endParaRPr lang="ru-RU" sz="2400" b="1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4300" algn="l"/>
                          <a:tab pos="1170305" algn="l"/>
                          <a:tab pos="1530350" algn="l"/>
                        </a:tabLst>
                      </a:pPr>
                      <a:r>
                        <a:rPr lang="uk-UA" sz="2400" b="1">
                          <a:latin typeface="Times New Roman"/>
                          <a:ea typeface="Times New Roman"/>
                        </a:rPr>
                        <a:t>тотемізм (корінні народи Америки та Австралії)</a:t>
                      </a:r>
                      <a:endParaRPr lang="ru-RU" sz="2400" b="1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4300" algn="l"/>
                          <a:tab pos="1170305" algn="l"/>
                          <a:tab pos="1530350" algn="l"/>
                        </a:tabLst>
                      </a:pPr>
                      <a:r>
                        <a:rPr lang="uk-UA" sz="2400" b="1">
                          <a:latin typeface="Times New Roman"/>
                          <a:ea typeface="Times New Roman"/>
                        </a:rPr>
                        <a:t>шаманізм (народи Сбіру та Кореї)</a:t>
                      </a:r>
                      <a:endParaRPr lang="ru-RU" sz="2400" b="1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14300" algn="l"/>
                          <a:tab pos="1170305" algn="l"/>
                          <a:tab pos="1530350" algn="l"/>
                        </a:tabLst>
                      </a:pPr>
                      <a:r>
                        <a:rPr lang="uk-UA" sz="2400" b="1">
                          <a:latin typeface="Times New Roman"/>
                          <a:ea typeface="Times New Roman"/>
                        </a:rPr>
                        <a:t>культ предків (народи східної Азії)</a:t>
                      </a:r>
                      <a:endParaRPr lang="ru-RU" sz="24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28905" algn="l"/>
                          <a:tab pos="1170305" algn="l"/>
                          <a:tab pos="1530350" algn="l"/>
                        </a:tabLst>
                      </a:pPr>
                      <a:r>
                        <a:rPr lang="uk-UA" sz="2400" b="1">
                          <a:latin typeface="Times New Roman"/>
                          <a:ea typeface="Times New Roman"/>
                        </a:rPr>
                        <a:t>індуїзм</a:t>
                      </a:r>
                      <a:endParaRPr lang="ru-RU" sz="2400" b="1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28905" algn="l"/>
                          <a:tab pos="1170305" algn="l"/>
                          <a:tab pos="1530350" algn="l"/>
                        </a:tabLst>
                      </a:pPr>
                      <a:r>
                        <a:rPr lang="uk-UA" sz="2400" b="1">
                          <a:latin typeface="Times New Roman"/>
                          <a:ea typeface="Times New Roman"/>
                        </a:rPr>
                        <a:t>іудаїзм</a:t>
                      </a:r>
                      <a:endParaRPr lang="ru-RU" sz="2400" b="1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28905" algn="l"/>
                          <a:tab pos="1170305" algn="l"/>
                          <a:tab pos="1530350" algn="l"/>
                        </a:tabLst>
                      </a:pPr>
                      <a:r>
                        <a:rPr lang="uk-UA" sz="2400" b="1">
                          <a:latin typeface="Times New Roman"/>
                          <a:ea typeface="Times New Roman"/>
                        </a:rPr>
                        <a:t>конфуціанство</a:t>
                      </a:r>
                      <a:endParaRPr lang="ru-RU" sz="2400" b="1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28905" algn="l"/>
                          <a:tab pos="1170305" algn="l"/>
                          <a:tab pos="1530350" algn="l"/>
                        </a:tabLst>
                      </a:pPr>
                      <a:r>
                        <a:rPr lang="uk-UA" sz="2400" b="1">
                          <a:latin typeface="Times New Roman"/>
                          <a:ea typeface="Times New Roman"/>
                        </a:rPr>
                        <a:t>даосизм</a:t>
                      </a:r>
                      <a:endParaRPr lang="ru-RU" sz="2400" b="1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28905" algn="l"/>
                          <a:tab pos="1170305" algn="l"/>
                          <a:tab pos="1530350" algn="l"/>
                        </a:tabLst>
                      </a:pPr>
                      <a:r>
                        <a:rPr lang="uk-UA" sz="2400" b="1">
                          <a:latin typeface="Times New Roman"/>
                          <a:ea typeface="Times New Roman"/>
                        </a:rPr>
                        <a:t>синтоїзм</a:t>
                      </a:r>
                      <a:endParaRPr lang="ru-RU" sz="2400" b="1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28905" algn="l"/>
                          <a:tab pos="1170305" algn="l"/>
                          <a:tab pos="1530350" algn="l"/>
                        </a:tabLst>
                      </a:pPr>
                      <a:r>
                        <a:rPr lang="uk-UA" sz="2400" b="1">
                          <a:latin typeface="Times New Roman"/>
                          <a:ea typeface="Times New Roman"/>
                        </a:rPr>
                        <a:t>джайнізм (Індія)</a:t>
                      </a:r>
                      <a:endParaRPr lang="ru-RU" sz="2400" b="1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28905" algn="l"/>
                          <a:tab pos="1170305" algn="l"/>
                          <a:tab pos="1530350" algn="l"/>
                        </a:tabLst>
                      </a:pPr>
                      <a:r>
                        <a:rPr lang="uk-UA" sz="2400" b="1">
                          <a:latin typeface="Times New Roman"/>
                          <a:ea typeface="Times New Roman"/>
                        </a:rPr>
                        <a:t>зороастризм (Іран, Індія)</a:t>
                      </a:r>
                      <a:endParaRPr lang="ru-RU" sz="24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43510" algn="l"/>
                          <a:tab pos="1170305" algn="l"/>
                          <a:tab pos="1530350" algn="l"/>
                        </a:tabLs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</a:rPr>
                        <a:t>Християнство – 25% </a:t>
                      </a:r>
                      <a:r>
                        <a:rPr lang="uk-UA" sz="2400" b="1" dirty="0" smtClean="0">
                          <a:latin typeface="Times New Roman"/>
                          <a:ea typeface="Times New Roman"/>
                        </a:rPr>
                        <a:t>(2,3 млрд) </a:t>
                      </a:r>
                      <a:r>
                        <a:rPr lang="uk-UA" sz="2400" b="1" dirty="0">
                          <a:latin typeface="Times New Roman"/>
                          <a:ea typeface="Times New Roman"/>
                        </a:rPr>
                        <a:t>– Європа, Америка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43510" algn="l"/>
                          <a:tab pos="1170305" algn="l"/>
                          <a:tab pos="1530350" algn="l"/>
                        </a:tabLs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</a:rPr>
                        <a:t>Іслам – 20% (</a:t>
                      </a:r>
                      <a:r>
                        <a:rPr lang="uk-UA" sz="2400" b="1" dirty="0" smtClean="0">
                          <a:latin typeface="Times New Roman"/>
                          <a:ea typeface="Times New Roman"/>
                        </a:rPr>
                        <a:t>1,2 млрд) </a:t>
                      </a:r>
                      <a:r>
                        <a:rPr lang="uk-UA" sz="2400" b="1" dirty="0">
                          <a:latin typeface="Times New Roman"/>
                          <a:ea typeface="Times New Roman"/>
                        </a:rPr>
                        <a:t>- Азія,   Північна Африка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43510" algn="l"/>
                          <a:tab pos="1170305" algn="l"/>
                          <a:tab pos="1530350" algn="l"/>
                        </a:tabLs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</a:rPr>
                        <a:t>Буддизм – 11% (</a:t>
                      </a:r>
                      <a:r>
                        <a:rPr lang="uk-UA" sz="2400" b="1" dirty="0" smtClean="0">
                          <a:latin typeface="Times New Roman"/>
                          <a:ea typeface="Times New Roman"/>
                        </a:rPr>
                        <a:t>0,35 млрд) </a:t>
                      </a:r>
                      <a:r>
                        <a:rPr lang="uk-UA" sz="2400" b="1" dirty="0">
                          <a:latin typeface="Times New Roman"/>
                          <a:ea typeface="Times New Roman"/>
                        </a:rPr>
                        <a:t>– Східна та Південно-Східна Азія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846694"/>
              </p:ext>
            </p:extLst>
          </p:nvPr>
        </p:nvGraphicFramePr>
        <p:xfrm>
          <a:off x="142845" y="214290"/>
          <a:ext cx="8858311" cy="658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5"/>
                <a:gridCol w="2643206"/>
                <a:gridCol w="4643470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70305" algn="l"/>
                          <a:tab pos="1530350" algn="l"/>
                        </a:tabLst>
                      </a:pPr>
                      <a:r>
                        <a:rPr lang="uk-UA" sz="2400" dirty="0">
                          <a:latin typeface="Times New Roman"/>
                          <a:ea typeface="Times New Roman"/>
                        </a:rPr>
                        <a:t>Напрямок 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70305" algn="l"/>
                          <a:tab pos="1530350" algn="l"/>
                        </a:tabLst>
                      </a:pPr>
                      <a:r>
                        <a:rPr lang="uk-UA" sz="2400" dirty="0" smtClean="0">
                          <a:latin typeface="Times New Roman"/>
                          <a:ea typeface="Times New Roman"/>
                        </a:rPr>
                        <a:t>Характеристика 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70305" algn="l"/>
                          <a:tab pos="1530350" algn="l"/>
                        </a:tabLst>
                      </a:pPr>
                      <a:r>
                        <a:rPr lang="uk-UA" sz="2400" dirty="0" smtClean="0">
                          <a:latin typeface="Times New Roman"/>
                          <a:ea typeface="Times New Roman"/>
                        </a:rPr>
                        <a:t>Країни 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70305" algn="l"/>
                          <a:tab pos="1530350" algn="l"/>
                        </a:tabLs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</a:rPr>
                        <a:t>Православ’я </a:t>
                      </a:r>
                      <a:endParaRPr lang="uk-UA" sz="2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170305" algn="l"/>
                          <a:tab pos="1530350" algn="l"/>
                        </a:tabLs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</a:rPr>
                        <a:t>(0,230 млрд)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70305" algn="l"/>
                          <a:tab pos="1530350" algn="l"/>
                        </a:tabLs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</a:rPr>
                        <a:t>Божественне одкровення, втілене в догмати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70305" algn="l"/>
                          <a:tab pos="1530350" algn="l"/>
                        </a:tabLs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</a:rPr>
                        <a:t>Росія, Україна, Білорусь, Молдова, Кіпр, Грузія, Болгарія, Румунія, Сербія, Греція, Чорногорія, Македонія  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70305" algn="l"/>
                          <a:tab pos="1530350" algn="l"/>
                        </a:tabLs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</a:rPr>
                        <a:t>Католи-  цизм </a:t>
                      </a:r>
                      <a:r>
                        <a:rPr lang="uk-UA" sz="2400" b="1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uk-UA" sz="2400" b="1" dirty="0" smtClean="0">
                          <a:latin typeface="Times New Roman"/>
                          <a:ea typeface="Times New Roman"/>
                        </a:rPr>
                        <a:t>1,58 млрд)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70305" algn="l"/>
                          <a:tab pos="1530350" algn="l"/>
                        </a:tabLs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</a:rPr>
                        <a:t>Намісник Христа – Папа Римський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70305" algn="l"/>
                          <a:tab pos="1530350" algn="l"/>
                        </a:tabLs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</a:rPr>
                        <a:t>Франція, Італія, Іспанія, Португалія, Австрія, Бельгія, Ірландія, Польща, Литва, Чехія, Словаччина, Угорщина, Словенія, Хорватія, США, Канада, Філіппіни, країни Латинської Америки 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70305" algn="l"/>
                          <a:tab pos="1530350" algn="l"/>
                        </a:tabLst>
                      </a:pPr>
                      <a:r>
                        <a:rPr lang="uk-UA" sz="2400" b="1" dirty="0" smtClean="0">
                          <a:latin typeface="Times New Roman"/>
                          <a:ea typeface="Times New Roman"/>
                        </a:rPr>
                        <a:t>Протес-тантизм </a:t>
                      </a:r>
                      <a:r>
                        <a:rPr lang="uk-UA" sz="2400" b="1" dirty="0" smtClean="0">
                          <a:latin typeface="Times New Roman"/>
                          <a:ea typeface="Times New Roman"/>
                        </a:rPr>
                        <a:t>(0,69</a:t>
                      </a:r>
                      <a:r>
                        <a:rPr lang="uk-UA" sz="24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2400" b="1" dirty="0" smtClean="0">
                          <a:latin typeface="Times New Roman"/>
                          <a:ea typeface="Times New Roman"/>
                        </a:rPr>
                        <a:t>млрд)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170305" algn="l"/>
                          <a:tab pos="1530350" algn="l"/>
                        </a:tabLst>
                      </a:pPr>
                      <a:r>
                        <a:rPr lang="uk-UA" sz="2400" b="1">
                          <a:latin typeface="Times New Roman"/>
                          <a:ea typeface="Times New Roman"/>
                        </a:rPr>
                        <a:t>Посередництво духівництва між Богом і людиною необов’язкове </a:t>
                      </a:r>
                      <a:endParaRPr lang="ru-RU" sz="24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70305" algn="l"/>
                          <a:tab pos="1530350" algn="l"/>
                        </a:tabLs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</a:rPr>
                        <a:t>Велика Британія, США, Німеччина, Нідерланди, Швейцарія, Північна Європа, Латвія, Естонія, Австралія, Нова Зеландія, Південна Африка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Географія релігій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ukrmap.su/images/g7a/Maps/r_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97" y="692696"/>
            <a:ext cx="8712969" cy="5998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Релігійна структура населення регіонів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schooled.ru/textbook/geography/geography10/geography10.files/image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052736"/>
            <a:ext cx="7076583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civil.org.ua/wp-content/uploads/sites/1/2017/03/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24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Ватикан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482" name="Picture 2" descr="http://azbuka-h.com/wp-content/uploads/2011/08/wpid-v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484784"/>
            <a:ext cx="6552728" cy="5271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453</Words>
  <Application>Microsoft Office PowerPoint</Application>
  <PresentationFormat>Экран (4:3)</PresentationFormat>
  <Paragraphs>60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Релігійний склад населення</vt:lpstr>
      <vt:lpstr>Презентация PowerPoint</vt:lpstr>
      <vt:lpstr>Кількість послідовників релігій</vt:lpstr>
      <vt:lpstr>Презентация PowerPoint</vt:lpstr>
      <vt:lpstr>Презентация PowerPoint</vt:lpstr>
      <vt:lpstr>Географія релігій </vt:lpstr>
      <vt:lpstr>Релігійна структура населення регіонів</vt:lpstr>
      <vt:lpstr>Презентация PowerPoint</vt:lpstr>
      <vt:lpstr>Ватикан </vt:lpstr>
      <vt:lpstr>Сходження благодатного вогню </vt:lpstr>
      <vt:lpstr>Лютеранська кірха. Берлін </vt:lpstr>
      <vt:lpstr>Мекка </vt:lpstr>
      <vt:lpstr>Шиїти і суніти </vt:lpstr>
      <vt:lpstr>Презентация PowerPoint</vt:lpstr>
      <vt:lpstr>Буддизм </vt:lpstr>
      <vt:lpstr>Індуїзм </vt:lpstr>
      <vt:lpstr>Іудаїзм </vt:lpstr>
      <vt:lpstr>Храм Конфуція </vt:lpstr>
      <vt:lpstr>Презентация PowerPoint</vt:lpstr>
      <vt:lpstr>Синтоїзм </vt:lpstr>
      <vt:lpstr>Аматерасу </vt:lpstr>
      <vt:lpstr>Даосизм </vt:lpstr>
      <vt:lpstr>Лао Цзи</vt:lpstr>
      <vt:lpstr>Зороастризм </vt:lpstr>
      <vt:lpstr>Сікхизм </vt:lpstr>
      <vt:lpstr>Шаманізм </vt:lpstr>
      <vt:lpstr>Анімізм </vt:lpstr>
      <vt:lpstr>Тотемізм </vt:lpstr>
      <vt:lpstr>Презентация PowerPoint</vt:lpstr>
      <vt:lpstr>Презентация PowerPoint</vt:lpstr>
      <vt:lpstr>Презентация PowerPoint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Aj</dc:creator>
  <cp:lastModifiedBy>Aj</cp:lastModifiedBy>
  <cp:revision>33</cp:revision>
  <dcterms:created xsi:type="dcterms:W3CDTF">2017-05-10T20:59:00Z</dcterms:created>
  <dcterms:modified xsi:type="dcterms:W3CDTF">2020-05-13T19:27:16Z</dcterms:modified>
</cp:coreProperties>
</file>