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79" r:id="rId3"/>
    <p:sldId id="281" r:id="rId4"/>
    <p:sldId id="282" r:id="rId5"/>
    <p:sldId id="270" r:id="rId6"/>
    <p:sldId id="299" r:id="rId7"/>
    <p:sldId id="289" r:id="rId8"/>
    <p:sldId id="290" r:id="rId9"/>
    <p:sldId id="283" r:id="rId10"/>
    <p:sldId id="276" r:id="rId11"/>
    <p:sldId id="277" r:id="rId12"/>
    <p:sldId id="258" r:id="rId13"/>
    <p:sldId id="285" r:id="rId14"/>
    <p:sldId id="294" r:id="rId15"/>
    <p:sldId id="291" r:id="rId16"/>
    <p:sldId id="292" r:id="rId17"/>
    <p:sldId id="293" r:id="rId18"/>
    <p:sldId id="286" r:id="rId19"/>
    <p:sldId id="287" r:id="rId20"/>
    <p:sldId id="288" r:id="rId21"/>
    <p:sldId id="295" r:id="rId22"/>
    <p:sldId id="284" r:id="rId23"/>
    <p:sldId id="298" r:id="rId24"/>
    <p:sldId id="296" r:id="rId25"/>
    <p:sldId id="297" r:id="rId26"/>
    <p:sldId id="261" r:id="rId27"/>
    <p:sldId id="262" r:id="rId28"/>
    <p:sldId id="275" r:id="rId29"/>
    <p:sldId id="272" r:id="rId30"/>
    <p:sldId id="273" r:id="rId31"/>
    <p:sldId id="274" r:id="rId32"/>
    <p:sldId id="300" r:id="rId33"/>
    <p:sldId id="302" r:id="rId34"/>
    <p:sldId id="30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6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3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8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1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7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0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 b="3428"/>
          <a:stretch/>
        </p:blipFill>
        <p:spPr bwMode="auto">
          <a:xfrm>
            <a:off x="-1" y="1588"/>
            <a:ext cx="922091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2187674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Деградовані ґрунти: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причини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і перспективи використання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348880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Бабенко Анна Сергіївна </a:t>
            </a:r>
          </a:p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учениця 11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класу Роменської загальноосвітньої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школи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І-ІІІ ступенів №5,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слухач Роменської міської Малої академії наук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учнівської молоді.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Науковий керівник: Бартош Євгеній Миколайович,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керівник наукової секції «Географія» Роменської міської Малої академії наук учнівської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молоді </a:t>
            </a: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22928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58031"/>
            <a:ext cx="935831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Картинки по запросу деградовані грунти світ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Картинки по запросу деградовані грунти світ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9"/>
          <a:stretch/>
        </p:blipFill>
        <p:spPr bwMode="auto">
          <a:xfrm>
            <a:off x="-106363" y="806752"/>
            <a:ext cx="9358313" cy="541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6038"/>
            <a:ext cx="935831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Aj\Desktop\сузір'я\karta-opustynivan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798213"/>
            <a:ext cx="9358313" cy="553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типи деградації грунт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87" y="-35543"/>
            <a:ext cx="7056784" cy="70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17324" r="65613" b="55675"/>
          <a:stretch/>
        </p:blipFill>
        <p:spPr bwMode="auto">
          <a:xfrm>
            <a:off x="530731" y="1484784"/>
            <a:ext cx="861326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1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2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166837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 ґрунтів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8" t="64781" r="31952" b="14940"/>
          <a:stretch/>
        </p:blipFill>
        <p:spPr bwMode="auto">
          <a:xfrm>
            <a:off x="7777010" y="404663"/>
            <a:ext cx="1080120" cy="139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90872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Процес накопичення у ґрунті надлишкової кількості речовин і організмів унаслідок впливу людини</a:t>
            </a:r>
            <a:endParaRPr lang="ru-RU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2555776" y="1555051"/>
            <a:ext cx="432048" cy="57780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378014" y="2239704"/>
            <a:ext cx="5218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оступова зміна фізичних і хімічних властивостей ґрунту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орушення геохімічного середовища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огіршення родючості.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8"/>
          <a:stretch/>
        </p:blipFill>
        <p:spPr bwMode="auto">
          <a:xfrm>
            <a:off x="2785104" y="3670780"/>
            <a:ext cx="4451192" cy="285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9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171400"/>
            <a:ext cx="7560840" cy="108012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Засолення ґрунтів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 t="45311" r="48686" b="37680"/>
          <a:stretch/>
        </p:blipFill>
        <p:spPr bwMode="auto">
          <a:xfrm>
            <a:off x="7596336" y="764704"/>
            <a:ext cx="1296144" cy="170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894248"/>
            <a:ext cx="5727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накопичення надлишкових шкідливих солей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верхніх шарах ґрунту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470318" y="1598259"/>
            <a:ext cx="360040" cy="57606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16697" y="2331391"/>
            <a:ext cx="448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никнення багатьох видів рослин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ормування солелюбних видів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13981" r="1365" b="8945"/>
          <a:stretch/>
        </p:blipFill>
        <p:spPr bwMode="auto">
          <a:xfrm>
            <a:off x="5580112" y="3456411"/>
            <a:ext cx="3169228" cy="250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43244"/>
            <a:ext cx="3723677" cy="250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1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9" y="0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126866"/>
            <a:ext cx="7560840" cy="1080120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Опустелювання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9" t="42297" r="14291" b="37249"/>
          <a:stretch/>
        </p:blipFill>
        <p:spPr bwMode="auto">
          <a:xfrm>
            <a:off x="7380312" y="404664"/>
            <a:ext cx="1512168" cy="159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9633" y="930917"/>
            <a:ext cx="554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 територією природо-ресурсного потенціалу,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 рівня біологічної продуктивності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2483768" y="1628800"/>
            <a:ext cx="360040" cy="57606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51883" y="2308229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 процесу ерозії земель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ефіцит водних ресурсів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наростання продовольчої проблеми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45" y="3933056"/>
            <a:ext cx="302433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252363" cy="219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8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" y="-31463"/>
            <a:ext cx="92232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3428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Підкислення ґрунтів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44435" r="32612" b="37818"/>
          <a:stretch/>
        </p:blipFill>
        <p:spPr bwMode="auto">
          <a:xfrm>
            <a:off x="7596336" y="476672"/>
            <a:ext cx="1224136" cy="137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90872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зниження рівня кислотності ґрунту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pH)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забруднення хімічними речовинами.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483768" y="1628800"/>
            <a:ext cx="504056" cy="64807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483768" y="2420888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орушення вуглеводневого і білкового обміну рослин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ниження врожайності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ожлива загибель культурних посівів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огіршується фільтраційна здатність та проникність ґрунту</a:t>
            </a:r>
            <a:r>
              <a:rPr lang="uk-UA" dirty="0"/>
              <a:t>.</a:t>
            </a:r>
            <a:endParaRPr lang="uk-UA" dirty="0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5" y="3905896"/>
            <a:ext cx="4643812" cy="279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6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3408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ерозії ґрунту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93" y="188641"/>
            <a:ext cx="924627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5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92" y="6833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Поверхневий стік, змив і розмив ґрунтів 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призвести до: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08" y="1124744"/>
            <a:ext cx="45103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40" y="3861048"/>
            <a:ext cx="4536504" cy="271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7675" y="260648"/>
            <a:ext cx="9191676" cy="1477013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Актуальність: вивчення найвагомішої складової природно-ресурсного потенціалу – земельних ресурсів. </a:t>
            </a:r>
            <a:b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5" y="1737661"/>
            <a:ext cx="763766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0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9865096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поверхневого стоку, 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змиву і розмиву ґрунтів 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44146"/>
            <a:ext cx="4536504" cy="276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75491"/>
            <a:ext cx="4536504" cy="275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8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35704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2304256" cy="143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5905"/>
            <a:ext cx="1915093" cy="143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3671900" y="3157838"/>
            <a:ext cx="360039" cy="430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85783" y="3639895"/>
            <a:ext cx="289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 верхніх шарів ґрунту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671900" y="4333966"/>
            <a:ext cx="360805" cy="43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95602" y="4767755"/>
            <a:ext cx="298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 стану ґрунту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707137" y="5129406"/>
            <a:ext cx="360805" cy="428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295602" y="5631631"/>
            <a:ext cx="263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 якості сільськогосподарської продукції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854256" y="3140034"/>
            <a:ext cx="373928" cy="466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292080" y="371703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небезпечних речовин до ґрунту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5854256" y="4301807"/>
            <a:ext cx="373928" cy="433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292080" y="476007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 шкідливих вторинних відходів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861200" y="5431070"/>
            <a:ext cx="360040" cy="4708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292080" y="591913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Конфлікти про обробці та використанні землі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847734" y="669016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21" y="188639"/>
            <a:ext cx="4148838" cy="28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0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372" y="-99392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 основних видів деградації ґрунтів </a:t>
            </a:r>
            <a:b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лісостепу Сумської області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6712"/>
            <a:ext cx="5486876" cy="297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51433"/>
            <a:ext cx="5591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1788" r="1214" b="1643"/>
          <a:stretch/>
        </p:blipFill>
        <p:spPr bwMode="auto">
          <a:xfrm>
            <a:off x="-108520" y="-52396"/>
            <a:ext cx="9252520" cy="690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" b="5905"/>
          <a:stretch/>
        </p:blipFill>
        <p:spPr bwMode="auto">
          <a:xfrm>
            <a:off x="-98934" y="260648"/>
            <a:ext cx="9350884" cy="632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5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" r="2174" b="3248"/>
          <a:stretch/>
        </p:blipFill>
        <p:spPr bwMode="auto">
          <a:xfrm>
            <a:off x="-138751" y="140068"/>
            <a:ext cx="9361130" cy="658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9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647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dirty="0" err="1"/>
              <a:t>Площі</a:t>
            </a:r>
            <a:r>
              <a:rPr lang="ru-RU" sz="3600" dirty="0"/>
              <a:t> та </a:t>
            </a:r>
            <a:r>
              <a:rPr lang="ru-RU" sz="3600" dirty="0" err="1"/>
              <a:t>ступінь</a:t>
            </a:r>
            <a:r>
              <a:rPr lang="ru-RU" sz="3600" dirty="0"/>
              <a:t> </a:t>
            </a:r>
            <a:r>
              <a:rPr lang="ru-RU" sz="3600" dirty="0" err="1"/>
              <a:t>зменшення</a:t>
            </a:r>
            <a:r>
              <a:rPr lang="ru-RU" sz="3600" dirty="0"/>
              <a:t> </a:t>
            </a:r>
            <a:r>
              <a:rPr lang="ru-RU" sz="3600" dirty="0" err="1"/>
              <a:t>родючості</a:t>
            </a:r>
            <a:r>
              <a:rPr lang="ru-RU" sz="3600" dirty="0"/>
              <a:t> </a:t>
            </a:r>
            <a:r>
              <a:rPr lang="ru-RU" sz="3600" dirty="0" err="1"/>
              <a:t>орних</a:t>
            </a:r>
            <a:r>
              <a:rPr lang="ru-RU" sz="3600" dirty="0"/>
              <a:t> </a:t>
            </a:r>
            <a:r>
              <a:rPr lang="ru-RU" sz="3600" dirty="0" err="1"/>
              <a:t>ґрунтів</a:t>
            </a:r>
            <a:r>
              <a:rPr lang="ru-RU" sz="3600" dirty="0"/>
              <a:t> </a:t>
            </a:r>
            <a:r>
              <a:rPr lang="ru-RU" sz="3600" dirty="0" err="1"/>
              <a:t>України</a:t>
            </a:r>
            <a:endParaRPr lang="ru-RU" sz="4000" dirty="0"/>
          </a:p>
        </p:txBody>
      </p:sp>
      <p:pic>
        <p:nvPicPr>
          <p:cNvPr id="5122" name="Picture 2" descr="Картинки по запросу типи деградації грунт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-1" b="2132"/>
          <a:stretch/>
        </p:blipFill>
        <p:spPr bwMode="auto">
          <a:xfrm>
            <a:off x="1187624" y="1171438"/>
            <a:ext cx="7066310" cy="57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Картинки по запросу типи деградації грунт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1" y="0"/>
            <a:ext cx="9150731" cy="68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1" r="99792">
                        <a14:backgroundMark x1="88646" y1="92222" x2="88646" y2="92222"/>
                        <a14:backgroundMark x1="76042" y1="91389" x2="75833" y2="93333"/>
                        <a14:backgroundMark x1="60729" y1="93056" x2="51563" y2="92917"/>
                        <a14:backgroundMark x1="51458" y1="93333" x2="51146" y2="95556"/>
                        <a14:backgroundMark x1="51563" y1="95417" x2="94792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8" t="8180" r="4144" b="7149"/>
          <a:stretch/>
        </p:blipFill>
        <p:spPr bwMode="auto">
          <a:xfrm>
            <a:off x="-116172" y="198760"/>
            <a:ext cx="9358313" cy="646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9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r="21402"/>
          <a:stretch/>
        </p:blipFill>
        <p:spPr bwMode="auto">
          <a:xfrm>
            <a:off x="1475655" y="-17867"/>
            <a:ext cx="6056671" cy="687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4" cy="1224136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виявити переважаючі види деградації ґрунтів Сумської області та  передбачити заходи щодо їх запобігання 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7"/>
            <a:ext cx="3744415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71" r="100000">
                        <a14:foregroundMark x1="30546" y1="21648" x2="22526" y2="58672"/>
                        <a14:foregroundMark x1="21331" y1="64699" x2="74232" y2="69004"/>
                        <a14:foregroundMark x1="5461" y1="84871" x2="5461" y2="84871"/>
                        <a14:foregroundMark x1="7167" y1="88684" x2="7167" y2="88684"/>
                        <a14:foregroundMark x1="5631" y1="94219" x2="5631" y2="94219"/>
                        <a14:foregroundMark x1="6485" y1="97786" x2="6485" y2="97786"/>
                        <a14:foregroundMark x1="18771" y1="84502" x2="18771" y2="84502"/>
                        <a14:foregroundMark x1="18430" y1="89422" x2="18430" y2="89422"/>
                        <a14:foregroundMark x1="19625" y1="93604" x2="19625" y2="93604"/>
                        <a14:foregroundMark x1="19283" y1="97786" x2="19283" y2="97786"/>
                        <a14:foregroundMark x1="33959" y1="97786" x2="33959" y2="97786"/>
                        <a14:backgroundMark x1="74744" y1="21648" x2="74744" y2="21648"/>
                        <a14:backgroundMark x1="66724" y1="28044" x2="78840" y2="6642"/>
                        <a14:backgroundMark x1="7679" y1="9102" x2="5973" y2="19065"/>
                        <a14:backgroundMark x1="2730" y1="62608" x2="3072" y2="66175"/>
                        <a14:backgroundMark x1="93857" y1="93235" x2="66382" y2="93235"/>
                        <a14:backgroundMark x1="47270" y1="88684" x2="58020" y2="97417"/>
                        <a14:backgroundMark x1="4778" y1="79213" x2="17577" y2="78229"/>
                        <a14:backgroundMark x1="3925" y1="82165" x2="27133" y2="97786"/>
                        <a14:backgroundMark x1="1877" y1="85486" x2="5461" y2="97540"/>
                        <a14:backgroundMark x1="8362" y1="86962" x2="4266" y2="99877"/>
                        <a14:backgroundMark x1="5631" y1="99016" x2="9215" y2="9803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73" b="13820"/>
          <a:stretch/>
        </p:blipFill>
        <p:spPr bwMode="auto">
          <a:xfrm>
            <a:off x="5364088" y="1878845"/>
            <a:ext cx="3084112" cy="391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96" b="100000" l="0" r="44881">
                        <a14:foregroundMark x1="853" y1="82780" x2="10068" y2="85978"/>
                        <a14:foregroundMark x1="683" y1="86347" x2="10239" y2="82534"/>
                        <a14:foregroundMark x1="10068" y1="83149" x2="10068" y2="85609"/>
                        <a14:foregroundMark x1="1195" y1="86347" x2="9556" y2="86224"/>
                        <a14:foregroundMark x1="853" y1="86224" x2="853" y2="82903"/>
                        <a14:foregroundMark x1="853" y1="82534" x2="9898" y2="82288"/>
                        <a14:foregroundMark x1="1365" y1="82411" x2="2730" y2="82411"/>
                        <a14:foregroundMark x1="853" y1="87208" x2="9898" y2="87208"/>
                        <a14:foregroundMark x1="1024" y1="87700" x2="1024" y2="90406"/>
                        <a14:foregroundMark x1="683" y1="87823" x2="853" y2="90529"/>
                        <a14:foregroundMark x1="2218" y1="90775" x2="9727" y2="90652"/>
                        <a14:foregroundMark x1="9898" y1="90529" x2="9898" y2="87946"/>
                        <a14:foregroundMark x1="853" y1="92251" x2="1024" y2="95080"/>
                        <a14:foregroundMark x1="1365" y1="95080" x2="9727" y2="95203"/>
                        <a14:foregroundMark x1="9898" y1="95203" x2="9898" y2="92251"/>
                        <a14:foregroundMark x1="1706" y1="91882" x2="9044" y2="91759"/>
                        <a14:foregroundMark x1="1024" y1="96064" x2="1195" y2="99139"/>
                        <a14:foregroundMark x1="1536" y1="95941" x2="9898" y2="95941"/>
                        <a14:foregroundMark x1="10239" y1="96310" x2="10068" y2="99262"/>
                        <a14:foregroundMark x1="1706" y1="99262" x2="9898" y2="99262"/>
                        <a14:foregroundMark x1="1195" y1="98893" x2="1195" y2="97540"/>
                        <a14:foregroundMark x1="1024" y1="99016" x2="1024" y2="97786"/>
                        <a14:foregroundMark x1="12287" y1="84010" x2="23549" y2="84133"/>
                        <a14:foregroundMark x1="12457" y1="84379" x2="24232" y2="84256"/>
                        <a14:foregroundMark x1="12799" y1="84010" x2="22696" y2="83641"/>
                        <a14:foregroundMark x1="12116" y1="88684" x2="31570" y2="88930"/>
                        <a14:foregroundMark x1="12287" y1="89545" x2="31911" y2="89299"/>
                        <a14:foregroundMark x1="12628" y1="93604" x2="25256" y2="93604"/>
                        <a14:foregroundMark x1="12628" y1="93112" x2="24915" y2="92989"/>
                        <a14:foregroundMark x1="12799" y1="97786" x2="42833" y2="97663"/>
                        <a14:foregroundMark x1="13140" y1="97417" x2="41468" y2="97171"/>
                        <a14:foregroundMark x1="12799" y1="98155" x2="42150" y2="97909"/>
                        <a14:backgroundMark x1="512" y1="82042" x2="41980" y2="82165"/>
                        <a14:backgroundMark x1="25085" y1="82780" x2="41468" y2="91390"/>
                        <a14:backgroundMark x1="512" y1="91390" x2="41809" y2="90775"/>
                        <a14:backgroundMark x1="853" y1="86839" x2="30375" y2="86224"/>
                        <a14:backgroundMark x1="341" y1="82288" x2="512" y2="99754"/>
                        <a14:backgroundMark x1="512" y1="99754" x2="43515" y2="99631"/>
                        <a14:backgroundMark x1="10580" y1="82411" x2="10922" y2="99631"/>
                        <a14:backgroundMark x1="1195" y1="95449" x2="10068" y2="95449"/>
                        <a14:backgroundMark x1="12116" y1="95449" x2="42491" y2="95326"/>
                        <a14:backgroundMark x1="683" y1="86470" x2="8703" y2="86470"/>
                        <a14:backgroundMark x1="8874" y1="86593" x2="10068" y2="86470"/>
                        <a14:backgroundMark x1="10239" y1="87208" x2="10239" y2="90775"/>
                        <a14:backgroundMark x1="2389" y1="91021" x2="9898" y2="90898"/>
                        <a14:backgroundMark x1="2218" y1="91144" x2="5631" y2="90898"/>
                        <a14:backgroundMark x1="1877" y1="91021" x2="3925" y2="90898"/>
                        <a14:backgroundMark x1="10410" y1="92620" x2="10239" y2="95203"/>
                        <a14:backgroundMark x1="10239" y1="92251" x2="10239" y2="93604"/>
                        <a14:backgroundMark x1="10410" y1="95941" x2="10410" y2="98647"/>
                        <a14:backgroundMark x1="23038" y1="83395" x2="21160" y2="83272"/>
                        <a14:backgroundMark x1="18942" y1="84871" x2="18942" y2="84871"/>
                        <a14:backgroundMark x1="12116" y1="89914" x2="22696" y2="89914"/>
                        <a14:backgroundMark x1="12287" y1="89791" x2="22526" y2="89668"/>
                        <a14:backgroundMark x1="25256" y1="92743" x2="25256" y2="93973"/>
                        <a14:backgroundMark x1="25256" y1="92251" x2="25256" y2="93850"/>
                        <a14:backgroundMark x1="12969" y1="98401" x2="40444" y2="9852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65" r="56468" b="481"/>
          <a:stretch/>
        </p:blipFill>
        <p:spPr bwMode="auto">
          <a:xfrm>
            <a:off x="3851920" y="5157192"/>
            <a:ext cx="2854467" cy="160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2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943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5930" r="5766" b="7851"/>
          <a:stretch/>
        </p:blipFill>
        <p:spPr bwMode="auto">
          <a:xfrm>
            <a:off x="1287357" y="-56109"/>
            <a:ext cx="6857313" cy="696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5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895461"/>
            <a:ext cx="7344816" cy="57738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умови Сумської області сприяли формуванню зональних типів ґрунтів</a:t>
            </a:r>
          </a:p>
          <a:p>
            <a:pPr>
              <a:lnSpc>
                <a:spcPct val="120000"/>
              </a:lnSpc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деградації ґрунтів : ерозійні процеси, переущільнення,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дегуміфікація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інгредієнте забруднення тощо</a:t>
            </a:r>
          </a:p>
          <a:p>
            <a:pPr>
              <a:lnSpc>
                <a:spcPct val="120000"/>
              </a:lnSpc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 і рослинність сприяють переважанню водної ерозії над вітровою у деградації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рунтів</a:t>
            </a:r>
          </a:p>
          <a:p>
            <a:pPr>
              <a:lnSpc>
                <a:spcPct val="120000"/>
              </a:lnSpc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розчленованість рельєфу прискорює процеси ерозії</a:t>
            </a:r>
          </a:p>
          <a:p>
            <a:pPr>
              <a:lnSpc>
                <a:spcPct val="120000"/>
              </a:lnSpc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 крейдяних порід сприяють карстовим процесам в ґрунтах на сході Сумщини</a:t>
            </a:r>
          </a:p>
          <a:p>
            <a:pPr>
              <a:lnSpc>
                <a:spcPct val="120000"/>
              </a:lnSpc>
            </a:pP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 ЧИННИК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деградаційних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процесів – антропогенний.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5870" y="836712"/>
            <a:ext cx="70567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людини в сучасну епоху стає вирішальним фактором ґрунтоутворення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інгредієнтів значна роль нафтопродуктів та радіоактивних речовин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виснаження ґрунту -результат неправильної сівозміни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переущільнення ґрунту часто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пов'язане 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бездоріжжям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раціональна виробнича діяльність – сприяє підвищенню родючості та інших властивостей ґрунту.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науково та практично обґрунтовані заходи, що сприяють призупиненню </a:t>
            </a:r>
            <a:r>
              <a:rPr lang="uk-UA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деградаційних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процесів у ґрунтах</a:t>
            </a:r>
            <a:endParaRPr lang="uk-UA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49213"/>
            <a:ext cx="935831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rot="1070775">
            <a:off x="-45042" y="19168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5400" dirty="0" smtClean="0"/>
              <a:t>         </a:t>
            </a:r>
            <a:r>
              <a:rPr lang="uk-U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39751"/>
            <a:ext cx="8424936" cy="4781674"/>
          </a:xfrm>
        </p:spPr>
        <p:txBody>
          <a:bodyPr>
            <a:normAutofit/>
          </a:bodyPr>
          <a:lstStyle/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 структуру земельних угідь України, вивчити основні характеристики ґрунтів та види їх деградації;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 чинники та інгредієнти, які спричинюють деградацію ґрунтів;</a:t>
            </a:r>
          </a:p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 тенденції змін та загрози деградації ґрунтів у Сумській області, передбачити перспективні заходи для збереження їх родючості.</a:t>
            </a:r>
          </a:p>
        </p:txBody>
      </p:sp>
    </p:spTree>
    <p:extLst>
      <p:ext uri="{BB962C8B-B14F-4D97-AF65-F5344CB8AC3E}">
        <p14:creationId xmlns:p14="http://schemas.microsoft.com/office/powerpoint/2010/main" val="8167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Картинки по запросу типи деградації грунт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" b="8965"/>
          <a:stretch/>
        </p:blipFill>
        <p:spPr bwMode="auto">
          <a:xfrm>
            <a:off x="1670341" y="7937"/>
            <a:ext cx="747366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1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69" y="95908"/>
            <a:ext cx="9211465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фактори, що спричиняють деградацію ґрунтів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3494112"/>
            <a:ext cx="2376264" cy="400110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  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Деградація ґрунтів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1" y="980728"/>
            <a:ext cx="8539558" cy="559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rot="10800000" flipH="1" flipV="1">
            <a:off x="251520" y="6052964"/>
            <a:ext cx="2061942" cy="6219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211960" y="2492896"/>
            <a:ext cx="360039" cy="50405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2243334">
            <a:off x="5076056" y="3023985"/>
            <a:ext cx="288032" cy="36162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464754">
            <a:off x="5100220" y="4022471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4216184" y="4469462"/>
            <a:ext cx="324037" cy="58814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3603238">
            <a:off x="3627975" y="4005878"/>
            <a:ext cx="253640" cy="47273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845100">
            <a:off x="3429683" y="3050759"/>
            <a:ext cx="305321" cy="32602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17048" r="80928" b="64738"/>
          <a:stretch/>
        </p:blipFill>
        <p:spPr bwMode="auto">
          <a:xfrm>
            <a:off x="1691680" y="1988840"/>
            <a:ext cx="684858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9" t="56608" r="5040" b="2412"/>
          <a:stretch/>
        </p:blipFill>
        <p:spPr bwMode="auto">
          <a:xfrm>
            <a:off x="683568" y="128799"/>
            <a:ext cx="2736304" cy="1627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14363" r="6173" b="6782"/>
          <a:stretch/>
        </p:blipFill>
        <p:spPr bwMode="auto">
          <a:xfrm>
            <a:off x="3651725" y="128800"/>
            <a:ext cx="2516110" cy="162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28800"/>
            <a:ext cx="2440742" cy="1627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3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588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2" t="37716" r="12083" b="17346"/>
          <a:stretch/>
        </p:blipFill>
        <p:spPr bwMode="auto">
          <a:xfrm>
            <a:off x="-1068" y="1299967"/>
            <a:ext cx="9184756" cy="472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90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413</Words>
  <Application>Microsoft Office PowerPoint</Application>
  <PresentationFormat>Экран (4:3)</PresentationFormat>
  <Paragraphs>63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Деградовані ґрунти:  причини і перспективи використання.</vt:lpstr>
      <vt:lpstr>Актуальність: вивчення найвагомішої складової природно-ресурсного потенціалу – земельних ресурсів.  </vt:lpstr>
      <vt:lpstr>Мета: виявити переважаючі види деградації ґрунтів Сумської області та  передбачити заходи щодо їх запобігання </vt:lpstr>
      <vt:lpstr>Завдання:</vt:lpstr>
      <vt:lpstr>Презентация PowerPoint</vt:lpstr>
      <vt:lpstr>Презентация PowerPoint</vt:lpstr>
      <vt:lpstr>Основні фактори, що спричиняють деградацію ґрунтів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Забруднення ґрунтів</vt:lpstr>
      <vt:lpstr>Засолення ґрунтів</vt:lpstr>
      <vt:lpstr>Опустелювання</vt:lpstr>
      <vt:lpstr>Підкислення ґрунтів</vt:lpstr>
      <vt:lpstr>Наслідки ерозії ґрунту</vt:lpstr>
      <vt:lpstr>Поверхневий стік, змив і розмив ґрунтів  може призвести до:</vt:lpstr>
      <vt:lpstr>Наслідки поверхневого стоку,  змиву і розмиву ґрунтів </vt:lpstr>
      <vt:lpstr>Презентация PowerPoint</vt:lpstr>
      <vt:lpstr>Прояви основних видів деградації ґрунтів  лісостепу Сумської області</vt:lpstr>
      <vt:lpstr>Презентация PowerPoint</vt:lpstr>
      <vt:lpstr>Презентация PowerPoint</vt:lpstr>
      <vt:lpstr>Презентация PowerPoint</vt:lpstr>
      <vt:lpstr> Площі та ступінь зменшення родючості орних ґрунтів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Деградовані ґрунти:</dc:title>
  <dc:creator>anna</dc:creator>
  <cp:lastModifiedBy>anna</cp:lastModifiedBy>
  <cp:revision>70</cp:revision>
  <dcterms:created xsi:type="dcterms:W3CDTF">2019-11-29T17:53:20Z</dcterms:created>
  <dcterms:modified xsi:type="dcterms:W3CDTF">2020-04-29T11:13:23Z</dcterms:modified>
</cp:coreProperties>
</file>