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70" r:id="rId6"/>
    <p:sldId id="271" r:id="rId7"/>
    <p:sldId id="262" r:id="rId8"/>
    <p:sldId id="272" r:id="rId9"/>
    <p:sldId id="259" r:id="rId10"/>
    <p:sldId id="258" r:id="rId11"/>
    <p:sldId id="260" r:id="rId12"/>
    <p:sldId id="261" r:id="rId13"/>
    <p:sldId id="265" r:id="rId14"/>
    <p:sldId id="273" r:id="rId1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003F0-0E42-4C94-B018-089F17140E5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LID4096"/>
          </a:p>
        </p:txBody>
      </p:sp>
      <p:sp>
        <p:nvSpPr>
          <p:cNvPr id="3" name="Подзаголовок 2">
            <a:extLst>
              <a:ext uri="{FF2B5EF4-FFF2-40B4-BE49-F238E27FC236}">
                <a16:creationId xmlns:a16="http://schemas.microsoft.com/office/drawing/2014/main" id="{774C4A4D-461E-448D-BA04-995253439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LID4096"/>
          </a:p>
        </p:txBody>
      </p:sp>
      <p:sp>
        <p:nvSpPr>
          <p:cNvPr id="4" name="Дата 3">
            <a:extLst>
              <a:ext uri="{FF2B5EF4-FFF2-40B4-BE49-F238E27FC236}">
                <a16:creationId xmlns:a16="http://schemas.microsoft.com/office/drawing/2014/main" id="{964BBF49-6894-4FF3-96E7-DBB077DB36AE}"/>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5" name="Нижний колонтитул 4">
            <a:extLst>
              <a:ext uri="{FF2B5EF4-FFF2-40B4-BE49-F238E27FC236}">
                <a16:creationId xmlns:a16="http://schemas.microsoft.com/office/drawing/2014/main" id="{88B9D787-5B39-4667-A596-35ECB5D1561E}"/>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BF88B91D-E4FA-4FD1-BEE5-CFC958762BC5}"/>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275107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5DED1B-8B87-4BBF-B527-04212A8D4A9A}"/>
              </a:ext>
            </a:extLst>
          </p:cNvPr>
          <p:cNvSpPr>
            <a:spLocks noGrp="1"/>
          </p:cNvSpPr>
          <p:nvPr>
            <p:ph type="title"/>
          </p:nvPr>
        </p:nvSpPr>
        <p:spPr/>
        <p:txBody>
          <a:bodyPr/>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A46C9810-4B6D-4EC6-ABEC-53E24D9619F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9FB0F142-0DE9-4C4F-9939-5490D1EFCCCA}"/>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5" name="Нижний колонтитул 4">
            <a:extLst>
              <a:ext uri="{FF2B5EF4-FFF2-40B4-BE49-F238E27FC236}">
                <a16:creationId xmlns:a16="http://schemas.microsoft.com/office/drawing/2014/main" id="{8D232822-0238-4DE1-9CE2-731F8ACD98BB}"/>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7BDF5169-156B-4264-BBFA-4F28EEC3DE4E}"/>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134302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BE73FB9-20CB-4B1D-9396-56E2C83AEEF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DE6D47D2-96C2-4DB6-8264-E315CC4088F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3A810190-CCDE-4365-A376-18E4BC86D31B}"/>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5" name="Нижний колонтитул 4">
            <a:extLst>
              <a:ext uri="{FF2B5EF4-FFF2-40B4-BE49-F238E27FC236}">
                <a16:creationId xmlns:a16="http://schemas.microsoft.com/office/drawing/2014/main" id="{2CA2CBEE-58B3-4D51-AF17-3A218008434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53BFF3C8-03B5-45AC-8D23-273F93ECA7F0}"/>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104036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3B564-7F2A-411A-9C87-5B0A2254B8F5}"/>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A132D626-EA20-4EEF-8C27-DD5ED857EB9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C4D5837D-56D4-4A62-A458-02D7E51678C2}"/>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5" name="Нижний колонтитул 4">
            <a:extLst>
              <a:ext uri="{FF2B5EF4-FFF2-40B4-BE49-F238E27FC236}">
                <a16:creationId xmlns:a16="http://schemas.microsoft.com/office/drawing/2014/main" id="{5047DD0C-A11B-4278-BE3C-E9D1D10FB28B}"/>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60C3141B-1CA3-4FD2-A3A1-22059CB571BB}"/>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58227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79460-9EB8-43CF-A657-9D3681D762E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LID4096"/>
          </a:p>
        </p:txBody>
      </p:sp>
      <p:sp>
        <p:nvSpPr>
          <p:cNvPr id="3" name="Текст 2">
            <a:extLst>
              <a:ext uri="{FF2B5EF4-FFF2-40B4-BE49-F238E27FC236}">
                <a16:creationId xmlns:a16="http://schemas.microsoft.com/office/drawing/2014/main" id="{F59639AB-D0AE-4182-A91C-2F95908FA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3C6B9AF-D111-41B3-83F7-EF3D1F8F91B0}"/>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5" name="Нижний колонтитул 4">
            <a:extLst>
              <a:ext uri="{FF2B5EF4-FFF2-40B4-BE49-F238E27FC236}">
                <a16:creationId xmlns:a16="http://schemas.microsoft.com/office/drawing/2014/main" id="{96B65265-6A24-4C7D-84D9-33D7AFC7F944}"/>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14C50FFF-499D-496D-B3AC-30BC9F16005E}"/>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424057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82FC5F-9035-4B7B-8D8F-3C584CE69FD0}"/>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CAC850E7-A8A8-4863-99A2-FEE72EFCA1D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Объект 3">
            <a:extLst>
              <a:ext uri="{FF2B5EF4-FFF2-40B4-BE49-F238E27FC236}">
                <a16:creationId xmlns:a16="http://schemas.microsoft.com/office/drawing/2014/main" id="{6FE77D03-855B-4700-8711-61A27360D88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Дата 4">
            <a:extLst>
              <a:ext uri="{FF2B5EF4-FFF2-40B4-BE49-F238E27FC236}">
                <a16:creationId xmlns:a16="http://schemas.microsoft.com/office/drawing/2014/main" id="{A59A7414-2F0F-4ACC-840D-1D253A88B07F}"/>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6" name="Нижний колонтитул 5">
            <a:extLst>
              <a:ext uri="{FF2B5EF4-FFF2-40B4-BE49-F238E27FC236}">
                <a16:creationId xmlns:a16="http://schemas.microsoft.com/office/drawing/2014/main" id="{FDDEE4DE-CAD2-4419-882F-E8AF1E175B35}"/>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63782186-2172-4455-A1B5-1315F65D5028}"/>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364323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01AD7E-8F95-4EA1-B2AF-50C84B0CBF78}"/>
              </a:ext>
            </a:extLst>
          </p:cNvPr>
          <p:cNvSpPr>
            <a:spLocks noGrp="1"/>
          </p:cNvSpPr>
          <p:nvPr>
            <p:ph type="title"/>
          </p:nvPr>
        </p:nvSpPr>
        <p:spPr>
          <a:xfrm>
            <a:off x="839788" y="365125"/>
            <a:ext cx="10515600" cy="1325563"/>
          </a:xfrm>
        </p:spPr>
        <p:txBody>
          <a:bodyPr/>
          <a:lstStyle/>
          <a:p>
            <a:r>
              <a:rPr lang="ru-RU"/>
              <a:t>Образец заголовка</a:t>
            </a:r>
            <a:endParaRPr lang="LID4096"/>
          </a:p>
        </p:txBody>
      </p:sp>
      <p:sp>
        <p:nvSpPr>
          <p:cNvPr id="3" name="Текст 2">
            <a:extLst>
              <a:ext uri="{FF2B5EF4-FFF2-40B4-BE49-F238E27FC236}">
                <a16:creationId xmlns:a16="http://schemas.microsoft.com/office/drawing/2014/main" id="{E0A115BD-DA5D-477E-8915-9E46F601A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B4939C-261D-423E-B21F-8789F2813C0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Текст 4">
            <a:extLst>
              <a:ext uri="{FF2B5EF4-FFF2-40B4-BE49-F238E27FC236}">
                <a16:creationId xmlns:a16="http://schemas.microsoft.com/office/drawing/2014/main" id="{36BE2A23-E8B7-4E9E-93E8-49FC7D021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2FA6085-D23A-4A7B-8D38-31A03B13901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7" name="Дата 6">
            <a:extLst>
              <a:ext uri="{FF2B5EF4-FFF2-40B4-BE49-F238E27FC236}">
                <a16:creationId xmlns:a16="http://schemas.microsoft.com/office/drawing/2014/main" id="{65379D2A-FCB3-4F4A-AE85-D7333B6EB110}"/>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8" name="Нижний колонтитул 7">
            <a:extLst>
              <a:ext uri="{FF2B5EF4-FFF2-40B4-BE49-F238E27FC236}">
                <a16:creationId xmlns:a16="http://schemas.microsoft.com/office/drawing/2014/main" id="{4F724938-CDC0-46E2-A993-C620F0D91B54}"/>
              </a:ext>
            </a:extLst>
          </p:cNvPr>
          <p:cNvSpPr>
            <a:spLocks noGrp="1"/>
          </p:cNvSpPr>
          <p:nvPr>
            <p:ph type="ftr" sz="quarter" idx="11"/>
          </p:nvPr>
        </p:nvSpPr>
        <p:spPr/>
        <p:txBody>
          <a:bodyPr/>
          <a:lstStyle/>
          <a:p>
            <a:endParaRPr lang="LID4096"/>
          </a:p>
        </p:txBody>
      </p:sp>
      <p:sp>
        <p:nvSpPr>
          <p:cNvPr id="9" name="Номер слайда 8">
            <a:extLst>
              <a:ext uri="{FF2B5EF4-FFF2-40B4-BE49-F238E27FC236}">
                <a16:creationId xmlns:a16="http://schemas.microsoft.com/office/drawing/2014/main" id="{49E62E61-D3C5-4949-B12B-DDDC7A3EF11D}"/>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93264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BC64E5-25C5-4925-B2A6-3BE734F47E20}"/>
              </a:ext>
            </a:extLst>
          </p:cNvPr>
          <p:cNvSpPr>
            <a:spLocks noGrp="1"/>
          </p:cNvSpPr>
          <p:nvPr>
            <p:ph type="title"/>
          </p:nvPr>
        </p:nvSpPr>
        <p:spPr/>
        <p:txBody>
          <a:bodyPr/>
          <a:lstStyle/>
          <a:p>
            <a:r>
              <a:rPr lang="ru-RU"/>
              <a:t>Образец заголовка</a:t>
            </a:r>
            <a:endParaRPr lang="LID4096"/>
          </a:p>
        </p:txBody>
      </p:sp>
      <p:sp>
        <p:nvSpPr>
          <p:cNvPr id="3" name="Дата 2">
            <a:extLst>
              <a:ext uri="{FF2B5EF4-FFF2-40B4-BE49-F238E27FC236}">
                <a16:creationId xmlns:a16="http://schemas.microsoft.com/office/drawing/2014/main" id="{FFDB81D0-F185-472C-80AF-CDF7EEA7BAE1}"/>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4" name="Нижний колонтитул 3">
            <a:extLst>
              <a:ext uri="{FF2B5EF4-FFF2-40B4-BE49-F238E27FC236}">
                <a16:creationId xmlns:a16="http://schemas.microsoft.com/office/drawing/2014/main" id="{C9C433F0-A751-4FC0-8440-8227C672F90A}"/>
              </a:ext>
            </a:extLst>
          </p:cNvPr>
          <p:cNvSpPr>
            <a:spLocks noGrp="1"/>
          </p:cNvSpPr>
          <p:nvPr>
            <p:ph type="ftr" sz="quarter" idx="11"/>
          </p:nvPr>
        </p:nvSpPr>
        <p:spPr/>
        <p:txBody>
          <a:bodyPr/>
          <a:lstStyle/>
          <a:p>
            <a:endParaRPr lang="LID4096"/>
          </a:p>
        </p:txBody>
      </p:sp>
      <p:sp>
        <p:nvSpPr>
          <p:cNvPr id="5" name="Номер слайда 4">
            <a:extLst>
              <a:ext uri="{FF2B5EF4-FFF2-40B4-BE49-F238E27FC236}">
                <a16:creationId xmlns:a16="http://schemas.microsoft.com/office/drawing/2014/main" id="{994983A6-C985-4E98-863C-75062FB38E6B}"/>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129009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1970D27-5D4C-4B74-B301-1BDF37CC9716}"/>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3" name="Нижний колонтитул 2">
            <a:extLst>
              <a:ext uri="{FF2B5EF4-FFF2-40B4-BE49-F238E27FC236}">
                <a16:creationId xmlns:a16="http://schemas.microsoft.com/office/drawing/2014/main" id="{771A3B68-0C1D-4A44-917F-507FBC1EAE56}"/>
              </a:ext>
            </a:extLst>
          </p:cNvPr>
          <p:cNvSpPr>
            <a:spLocks noGrp="1"/>
          </p:cNvSpPr>
          <p:nvPr>
            <p:ph type="ftr" sz="quarter" idx="11"/>
          </p:nvPr>
        </p:nvSpPr>
        <p:spPr/>
        <p:txBody>
          <a:bodyPr/>
          <a:lstStyle/>
          <a:p>
            <a:endParaRPr lang="LID4096"/>
          </a:p>
        </p:txBody>
      </p:sp>
      <p:sp>
        <p:nvSpPr>
          <p:cNvPr id="4" name="Номер слайда 3">
            <a:extLst>
              <a:ext uri="{FF2B5EF4-FFF2-40B4-BE49-F238E27FC236}">
                <a16:creationId xmlns:a16="http://schemas.microsoft.com/office/drawing/2014/main" id="{D651F75E-C5D8-4E9D-B554-CAACCE2BB681}"/>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244896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4B647-E2EB-4FB9-A33F-73291D38663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Объект 2">
            <a:extLst>
              <a:ext uri="{FF2B5EF4-FFF2-40B4-BE49-F238E27FC236}">
                <a16:creationId xmlns:a16="http://schemas.microsoft.com/office/drawing/2014/main" id="{2FBCDB2C-901B-4937-B53C-44EED833A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Текст 3">
            <a:extLst>
              <a:ext uri="{FF2B5EF4-FFF2-40B4-BE49-F238E27FC236}">
                <a16:creationId xmlns:a16="http://schemas.microsoft.com/office/drawing/2014/main" id="{219114AA-7E69-4A4D-B8EF-053C78332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614C3AC-4F2E-4BEF-A115-56FF7407403D}"/>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6" name="Нижний колонтитул 5">
            <a:extLst>
              <a:ext uri="{FF2B5EF4-FFF2-40B4-BE49-F238E27FC236}">
                <a16:creationId xmlns:a16="http://schemas.microsoft.com/office/drawing/2014/main" id="{5157B078-278B-477F-B3CF-947A714C27AE}"/>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D11393BA-AA16-4B4E-8C4E-A5DC050BC2F7}"/>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7191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DC4B35-5072-465F-9314-335D106190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Рисунок 2">
            <a:extLst>
              <a:ext uri="{FF2B5EF4-FFF2-40B4-BE49-F238E27FC236}">
                <a16:creationId xmlns:a16="http://schemas.microsoft.com/office/drawing/2014/main" id="{E42C6815-FE53-4178-A3AF-7E2F3BC6D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Текст 3">
            <a:extLst>
              <a:ext uri="{FF2B5EF4-FFF2-40B4-BE49-F238E27FC236}">
                <a16:creationId xmlns:a16="http://schemas.microsoft.com/office/drawing/2014/main" id="{B10FA22A-413F-427A-A87B-09CEAB689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BE1B076-765D-4121-A1C6-632B51B92A2A}"/>
              </a:ext>
            </a:extLst>
          </p:cNvPr>
          <p:cNvSpPr>
            <a:spLocks noGrp="1"/>
          </p:cNvSpPr>
          <p:nvPr>
            <p:ph type="dt" sz="half" idx="10"/>
          </p:nvPr>
        </p:nvSpPr>
        <p:spPr/>
        <p:txBody>
          <a:bodyPr/>
          <a:lstStyle/>
          <a:p>
            <a:fld id="{8BF79073-8F40-4491-8915-6F66155D0D85}" type="datetimeFigureOut">
              <a:rPr lang="LID4096" smtClean="0"/>
              <a:t>11/04/2020</a:t>
            </a:fld>
            <a:endParaRPr lang="LID4096"/>
          </a:p>
        </p:txBody>
      </p:sp>
      <p:sp>
        <p:nvSpPr>
          <p:cNvPr id="6" name="Нижний колонтитул 5">
            <a:extLst>
              <a:ext uri="{FF2B5EF4-FFF2-40B4-BE49-F238E27FC236}">
                <a16:creationId xmlns:a16="http://schemas.microsoft.com/office/drawing/2014/main" id="{1A8294C0-32C7-4EB3-A915-2398CA9C7CE6}"/>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AF9D905D-9B30-4895-818F-AE14D2685183}"/>
              </a:ext>
            </a:extLst>
          </p:cNvPr>
          <p:cNvSpPr>
            <a:spLocks noGrp="1"/>
          </p:cNvSpPr>
          <p:nvPr>
            <p:ph type="sldNum" sz="quarter" idx="12"/>
          </p:nvPr>
        </p:nvSpPr>
        <p:spPr/>
        <p:txBody>
          <a:bodyPr/>
          <a:lstStyle/>
          <a:p>
            <a:fld id="{517C697A-14DB-4A4F-AFE2-2EBF5D767306}" type="slidenum">
              <a:rPr lang="LID4096" smtClean="0"/>
              <a:t>‹#›</a:t>
            </a:fld>
            <a:endParaRPr lang="LID4096"/>
          </a:p>
        </p:txBody>
      </p:sp>
    </p:spTree>
    <p:extLst>
      <p:ext uri="{BB962C8B-B14F-4D97-AF65-F5344CB8AC3E}">
        <p14:creationId xmlns:p14="http://schemas.microsoft.com/office/powerpoint/2010/main" val="402550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FF0000"/>
          </a:fgClr>
          <a:bgClr>
            <a:srgbClr val="FFFF00"/>
          </a:bgClr>
        </a:patt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03137-361F-4A79-8228-DE39FED35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LID4096"/>
          </a:p>
        </p:txBody>
      </p:sp>
      <p:sp>
        <p:nvSpPr>
          <p:cNvPr id="3" name="Текст 2">
            <a:extLst>
              <a:ext uri="{FF2B5EF4-FFF2-40B4-BE49-F238E27FC236}">
                <a16:creationId xmlns:a16="http://schemas.microsoft.com/office/drawing/2014/main" id="{6F045F79-756F-42E3-B169-3EDDA261D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62BBFA42-58AD-47D9-9F84-F8D2C5E2C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79073-8F40-4491-8915-6F66155D0D85}" type="datetimeFigureOut">
              <a:rPr lang="LID4096" smtClean="0"/>
              <a:t>11/04/2020</a:t>
            </a:fld>
            <a:endParaRPr lang="LID4096"/>
          </a:p>
        </p:txBody>
      </p:sp>
      <p:sp>
        <p:nvSpPr>
          <p:cNvPr id="5" name="Нижний колонтитул 4">
            <a:extLst>
              <a:ext uri="{FF2B5EF4-FFF2-40B4-BE49-F238E27FC236}">
                <a16:creationId xmlns:a16="http://schemas.microsoft.com/office/drawing/2014/main" id="{84B571BE-BA8D-4590-A3EA-2621C0165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Номер слайда 5">
            <a:extLst>
              <a:ext uri="{FF2B5EF4-FFF2-40B4-BE49-F238E27FC236}">
                <a16:creationId xmlns:a16="http://schemas.microsoft.com/office/drawing/2014/main" id="{C408648B-DAB7-4262-BADA-10BB85E46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C697A-14DB-4A4F-AFE2-2EBF5D767306}" type="slidenum">
              <a:rPr lang="LID4096" smtClean="0"/>
              <a:t>‹#›</a:t>
            </a:fld>
            <a:endParaRPr lang="LID4096"/>
          </a:p>
        </p:txBody>
      </p:sp>
    </p:spTree>
    <p:extLst>
      <p:ext uri="{BB962C8B-B14F-4D97-AF65-F5344CB8AC3E}">
        <p14:creationId xmlns:p14="http://schemas.microsoft.com/office/powerpoint/2010/main" val="2021857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19C96-1996-4D44-8A6A-E6DAC965BE28}"/>
              </a:ext>
            </a:extLst>
          </p:cNvPr>
          <p:cNvSpPr>
            <a:spLocks noGrp="1"/>
          </p:cNvSpPr>
          <p:nvPr>
            <p:ph type="ctrTitle"/>
          </p:nvPr>
        </p:nvSpPr>
        <p:spPr/>
        <p:txBody>
          <a:bodyPr>
            <a:normAutofit/>
          </a:bodyPr>
          <a:lstStyle/>
          <a:p>
            <a:r>
              <a:rPr lang="uk-UA" sz="3600" b="1" dirty="0">
                <a:effectLst/>
                <a:latin typeface="Times New Roman" panose="02020603050405020304" pitchFamily="18" charset="0"/>
                <a:ea typeface="Times New Roman" panose="02020603050405020304" pitchFamily="18" charset="0"/>
              </a:rPr>
              <a:t>Дослідження та освоєння Африки</a:t>
            </a:r>
            <a:endParaRPr lang="LID4096" sz="3600" b="1" dirty="0"/>
          </a:p>
        </p:txBody>
      </p:sp>
      <p:sp>
        <p:nvSpPr>
          <p:cNvPr id="3" name="Подзаголовок 2">
            <a:extLst>
              <a:ext uri="{FF2B5EF4-FFF2-40B4-BE49-F238E27FC236}">
                <a16:creationId xmlns:a16="http://schemas.microsoft.com/office/drawing/2014/main" id="{97421CB9-C0B2-4800-B339-ADA650924873}"/>
              </a:ext>
            </a:extLst>
          </p:cNvPr>
          <p:cNvSpPr>
            <a:spLocks noGrp="1"/>
          </p:cNvSpPr>
          <p:nvPr>
            <p:ph type="subTitle" idx="1"/>
          </p:nvPr>
        </p:nvSpPr>
        <p:spPr>
          <a:xfrm>
            <a:off x="6471820" y="4749553"/>
            <a:ext cx="4196179" cy="508246"/>
          </a:xfrm>
        </p:spPr>
        <p:txBody>
          <a:bodyPr/>
          <a:lstStyle/>
          <a:p>
            <a:r>
              <a:rPr lang="uk-UA" b="1" dirty="0">
                <a:latin typeface="Times New Roman" panose="02020603050405020304" pitchFamily="18" charset="0"/>
                <a:cs typeface="Times New Roman" panose="02020603050405020304" pitchFamily="18" charset="0"/>
              </a:rPr>
              <a:t>Бартош Є.М.</a:t>
            </a:r>
            <a:endParaRPr lang="LID4096"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9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BC0B71-CD62-4EB6-814D-CB52C3BE5112}"/>
              </a:ext>
            </a:extLst>
          </p:cNvPr>
          <p:cNvSpPr>
            <a:spLocks noGrp="1"/>
          </p:cNvSpPr>
          <p:nvPr>
            <p:ph idx="1"/>
          </p:nvPr>
        </p:nvSpPr>
        <p:spPr>
          <a:xfrm>
            <a:off x="6525088" y="532660"/>
            <a:ext cx="4828712" cy="5779363"/>
          </a:xfrm>
          <a:solidFill>
            <a:srgbClr val="00B0F0"/>
          </a:solidFill>
        </p:spPr>
        <p:txBody>
          <a:bodyPr>
            <a:normAutofit/>
          </a:bodyPr>
          <a:lstStyle/>
          <a:p>
            <a:pPr marL="0" indent="0">
              <a:buNone/>
            </a:pPr>
            <a:r>
              <a:rPr lang="uk-UA" sz="2400" dirty="0">
                <a:solidFill>
                  <a:srgbClr val="FFFF00"/>
                </a:solidFill>
                <a:effectLst/>
                <a:latin typeface="Times New Roman" panose="02020603050405020304" pitchFamily="18" charset="0"/>
                <a:ea typeface="Times New Roman" panose="02020603050405020304" pitchFamily="18" charset="0"/>
              </a:rPr>
              <a:t>Найвідомішим дослідником Африки, відкривачем її унікальних географічних об’єктів визнано                   Д. Лівінгстона. Він послідовно втілював  один із лінгвістичних принципів. Учений, наносячи на карту об’єкти, зберігав їх місцеві національні назви. Він першим із європейців перетнув Калахарі, відкрив Великі озера, у тому числі Ньяса і </a:t>
            </a:r>
            <a:r>
              <a:rPr lang="uk-UA" sz="2400" dirty="0" err="1">
                <a:solidFill>
                  <a:srgbClr val="FFFF00"/>
                </a:solidFill>
                <a:effectLst/>
                <a:latin typeface="Times New Roman" panose="02020603050405020304" pitchFamily="18" charset="0"/>
                <a:ea typeface="Times New Roman" panose="02020603050405020304" pitchFamily="18" charset="0"/>
              </a:rPr>
              <a:t>Нгамі</a:t>
            </a:r>
            <a:r>
              <a:rPr lang="uk-UA" sz="2400" dirty="0">
                <a:solidFill>
                  <a:srgbClr val="FFFF00"/>
                </a:solidFill>
                <a:effectLst/>
                <a:latin typeface="Times New Roman" panose="02020603050405020304" pitchFamily="18" charset="0"/>
                <a:ea typeface="Times New Roman" panose="02020603050405020304" pitchFamily="18" charset="0"/>
              </a:rPr>
              <a:t>, першим вийшов до берегів Замбезі й обстежив її численні притоки, описав верхів’я Конго і тільки одного разу Лівінгстон порушив свій принцип – назвавши водоспад Вікторія на річці Замбезі</a:t>
            </a:r>
            <a:r>
              <a:rPr lang="uk-UA" sz="1800" i="1" dirty="0">
                <a:solidFill>
                  <a:srgbClr val="FFFF00"/>
                </a:solidFill>
                <a:effectLst/>
                <a:latin typeface="Times New Roman" panose="02020603050405020304" pitchFamily="18" charset="0"/>
                <a:ea typeface="Times New Roman" panose="02020603050405020304" pitchFamily="18" charset="0"/>
              </a:rPr>
              <a:t>. </a:t>
            </a:r>
            <a:endParaRPr lang="LID4096" sz="2000" dirty="0">
              <a:solidFill>
                <a:srgbClr val="FFFF00"/>
              </a:solidFill>
            </a:endParaRPr>
          </a:p>
        </p:txBody>
      </p:sp>
      <p:pic>
        <p:nvPicPr>
          <p:cNvPr id="5" name="Picture 4" descr="Похожее изображение">
            <a:extLst>
              <a:ext uri="{FF2B5EF4-FFF2-40B4-BE49-F238E27FC236}">
                <a16:creationId xmlns:a16="http://schemas.microsoft.com/office/drawing/2014/main" id="{7CFDBF89-462D-489D-BF26-E9B16FDBBAE4}"/>
              </a:ext>
            </a:extLst>
          </p:cNvPr>
          <p:cNvPicPr>
            <a:picLocks noChangeAspect="1" noChangeArrowheads="1"/>
          </p:cNvPicPr>
          <p:nvPr/>
        </p:nvPicPr>
        <p:blipFill>
          <a:blip r:embed="rId2"/>
          <a:srcRect r="457" b="3354"/>
          <a:stretch>
            <a:fillRect/>
          </a:stretch>
        </p:blipFill>
        <p:spPr bwMode="auto">
          <a:xfrm>
            <a:off x="733643" y="612559"/>
            <a:ext cx="5515676" cy="5290634"/>
          </a:xfrm>
          <a:prstGeom prst="rect">
            <a:avLst/>
          </a:prstGeom>
          <a:noFill/>
        </p:spPr>
      </p:pic>
    </p:spTree>
    <p:extLst>
      <p:ext uri="{BB962C8B-B14F-4D97-AF65-F5344CB8AC3E}">
        <p14:creationId xmlns:p14="http://schemas.microsoft.com/office/powerpoint/2010/main" val="388378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5F50CF-A0FA-48F1-B3D5-E975C0180CE0}"/>
              </a:ext>
            </a:extLst>
          </p:cNvPr>
          <p:cNvSpPr>
            <a:spLocks noGrp="1"/>
          </p:cNvSpPr>
          <p:nvPr>
            <p:ph type="title"/>
          </p:nvPr>
        </p:nvSpPr>
        <p:spPr>
          <a:solidFill>
            <a:srgbClr val="00B0F0"/>
          </a:solidFill>
        </p:spPr>
        <p:txBody>
          <a:bodyPr>
            <a:normAutofit/>
          </a:bodyPr>
          <a:lstStyle/>
          <a:p>
            <a:pPr algn="ctr"/>
            <a:r>
              <a:rPr lang="uk-UA" sz="2800" b="1" dirty="0">
                <a:solidFill>
                  <a:srgbClr val="FFFF00"/>
                </a:solidFill>
                <a:latin typeface="Times New Roman" pitchFamily="18" charset="0"/>
                <a:cs typeface="Times New Roman" pitchFamily="18" charset="0"/>
              </a:rPr>
              <a:t>Зустріч Девіда Лівінгстона місцевими жителями: так вітали послідовного борця з работоргівлею! </a:t>
            </a:r>
            <a:endParaRPr lang="LID4096" sz="2800" dirty="0">
              <a:solidFill>
                <a:srgbClr val="FFFF00"/>
              </a:solidFill>
            </a:endParaRPr>
          </a:p>
        </p:txBody>
      </p:sp>
      <p:pic>
        <p:nvPicPr>
          <p:cNvPr id="5" name="Picture 2" descr="Похожее изображение">
            <a:extLst>
              <a:ext uri="{FF2B5EF4-FFF2-40B4-BE49-F238E27FC236}">
                <a16:creationId xmlns:a16="http://schemas.microsoft.com/office/drawing/2014/main" id="{0725053E-824D-4C99-A663-E86C410B14CD}"/>
              </a:ext>
            </a:extLst>
          </p:cNvPr>
          <p:cNvPicPr>
            <a:picLocks noChangeAspect="1" noChangeArrowheads="1"/>
          </p:cNvPicPr>
          <p:nvPr/>
        </p:nvPicPr>
        <p:blipFill>
          <a:blip r:embed="rId2"/>
          <a:srcRect/>
          <a:stretch>
            <a:fillRect/>
          </a:stretch>
        </p:blipFill>
        <p:spPr bwMode="auto">
          <a:xfrm>
            <a:off x="2009775" y="1713576"/>
            <a:ext cx="8172450" cy="4495800"/>
          </a:xfrm>
          <a:prstGeom prst="rect">
            <a:avLst/>
          </a:prstGeom>
          <a:noFill/>
        </p:spPr>
      </p:pic>
    </p:spTree>
    <p:extLst>
      <p:ext uri="{BB962C8B-B14F-4D97-AF65-F5344CB8AC3E}">
        <p14:creationId xmlns:p14="http://schemas.microsoft.com/office/powerpoint/2010/main" val="203854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C2965-BB37-47D7-AB3D-5F61C68D52F8}"/>
              </a:ext>
            </a:extLst>
          </p:cNvPr>
          <p:cNvSpPr>
            <a:spLocks noGrp="1"/>
          </p:cNvSpPr>
          <p:nvPr>
            <p:ph type="title"/>
          </p:nvPr>
        </p:nvSpPr>
        <p:spPr>
          <a:xfrm>
            <a:off x="5504154" y="365125"/>
            <a:ext cx="5849645" cy="1460500"/>
          </a:xfrm>
        </p:spPr>
        <p:txBody>
          <a:bodyPr>
            <a:noAutofit/>
          </a:bodyPr>
          <a:lstStyle/>
          <a:p>
            <a:r>
              <a:rPr lang="uk-UA" sz="3600" b="1" dirty="0">
                <a:latin typeface="Times New Roman" pitchFamily="18" charset="0"/>
                <a:cs typeface="Times New Roman" pitchFamily="18" charset="0"/>
              </a:rPr>
              <a:t>Зустріч  Генрі Стенлі та  Девіда Лівінгстона</a:t>
            </a:r>
            <a:endParaRPr lang="LID4096" sz="3600" dirty="0"/>
          </a:p>
        </p:txBody>
      </p:sp>
      <p:pic>
        <p:nvPicPr>
          <p:cNvPr id="5" name="Picture 2" descr="Похожее изображение">
            <a:extLst>
              <a:ext uri="{FF2B5EF4-FFF2-40B4-BE49-F238E27FC236}">
                <a16:creationId xmlns:a16="http://schemas.microsoft.com/office/drawing/2014/main" id="{B1B17767-3F0E-482F-9B36-5D742F011B69}"/>
              </a:ext>
            </a:extLst>
          </p:cNvPr>
          <p:cNvPicPr>
            <a:picLocks noChangeAspect="1" noChangeArrowheads="1"/>
          </p:cNvPicPr>
          <p:nvPr/>
        </p:nvPicPr>
        <p:blipFill>
          <a:blip r:embed="rId2"/>
          <a:srcRect t="7546"/>
          <a:stretch>
            <a:fillRect/>
          </a:stretch>
        </p:blipFill>
        <p:spPr bwMode="auto">
          <a:xfrm>
            <a:off x="500034" y="142852"/>
            <a:ext cx="4652299" cy="6572272"/>
          </a:xfrm>
          <a:prstGeom prst="rect">
            <a:avLst/>
          </a:prstGeom>
          <a:noFill/>
        </p:spPr>
      </p:pic>
      <p:pic>
        <p:nvPicPr>
          <p:cNvPr id="7" name="Picture 2" descr="Похожее изображение">
            <a:extLst>
              <a:ext uri="{FF2B5EF4-FFF2-40B4-BE49-F238E27FC236}">
                <a16:creationId xmlns:a16="http://schemas.microsoft.com/office/drawing/2014/main" id="{1643E678-C49F-4E97-9BC1-C5AC9F28EA34}"/>
              </a:ext>
            </a:extLst>
          </p:cNvPr>
          <p:cNvPicPr>
            <a:picLocks noGrp="1" noChangeAspect="1" noChangeArrowheads="1"/>
          </p:cNvPicPr>
          <p:nvPr>
            <p:ph idx="1"/>
          </p:nvPr>
        </p:nvPicPr>
        <p:blipFill>
          <a:blip r:embed="rId3"/>
          <a:srcRect/>
          <a:stretch>
            <a:fillRect/>
          </a:stretch>
        </p:blipFill>
        <p:spPr bwMode="auto">
          <a:xfrm>
            <a:off x="5731838" y="1825625"/>
            <a:ext cx="5314611" cy="4351338"/>
          </a:xfrm>
          <a:prstGeom prst="rect">
            <a:avLst/>
          </a:prstGeom>
          <a:noFill/>
        </p:spPr>
      </p:pic>
    </p:spTree>
    <p:extLst>
      <p:ext uri="{BB962C8B-B14F-4D97-AF65-F5344CB8AC3E}">
        <p14:creationId xmlns:p14="http://schemas.microsoft.com/office/powerpoint/2010/main" val="51106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762F4F-6435-44DA-B0F1-CDFAA550A3B3}"/>
              </a:ext>
            </a:extLst>
          </p:cNvPr>
          <p:cNvSpPr>
            <a:spLocks noGrp="1"/>
          </p:cNvSpPr>
          <p:nvPr>
            <p:ph type="title"/>
          </p:nvPr>
        </p:nvSpPr>
        <p:spPr>
          <a:xfrm>
            <a:off x="716343" y="325267"/>
            <a:ext cx="4208017" cy="1325563"/>
          </a:xfrm>
        </p:spPr>
        <p:txBody>
          <a:bodyPr/>
          <a:lstStyle/>
          <a:p>
            <a:r>
              <a:rPr lang="ru-RU" sz="4400" dirty="0" err="1">
                <a:effectLst/>
                <a:latin typeface="Times New Roman" panose="02020603050405020304" pitchFamily="18" charset="0"/>
                <a:ea typeface="Times New Roman" panose="02020603050405020304" pitchFamily="18" charset="0"/>
              </a:rPr>
              <a:t>Єгор</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Ковалевський</a:t>
            </a:r>
            <a:endParaRPr lang="LID4096" dirty="0"/>
          </a:p>
        </p:txBody>
      </p:sp>
      <p:sp>
        <p:nvSpPr>
          <p:cNvPr id="3" name="Объект 2">
            <a:extLst>
              <a:ext uri="{FF2B5EF4-FFF2-40B4-BE49-F238E27FC236}">
                <a16:creationId xmlns:a16="http://schemas.microsoft.com/office/drawing/2014/main" id="{C5AB9D3A-AB44-4058-8486-35D4D0474A85}"/>
              </a:ext>
            </a:extLst>
          </p:cNvPr>
          <p:cNvSpPr>
            <a:spLocks noGrp="1"/>
          </p:cNvSpPr>
          <p:nvPr>
            <p:ph idx="1"/>
          </p:nvPr>
        </p:nvSpPr>
        <p:spPr>
          <a:xfrm>
            <a:off x="4258852" y="458464"/>
            <a:ext cx="7216805" cy="1637036"/>
          </a:xfrm>
          <a:solidFill>
            <a:srgbClr val="00B0F0"/>
          </a:solidFill>
        </p:spPr>
        <p:txBody>
          <a:bodyPr>
            <a:normAutofit/>
          </a:bodyPr>
          <a:lstStyle/>
          <a:p>
            <a:pPr marL="0" indent="0">
              <a:buNone/>
            </a:pPr>
            <a:r>
              <a:rPr lang="uk-UA" dirty="0">
                <a:solidFill>
                  <a:srgbClr val="FFFF00"/>
                </a:solidFill>
                <a:effectLst/>
                <a:latin typeface="Times New Roman" panose="02020603050405020304" pitchFamily="18" charset="0"/>
                <a:ea typeface="Times New Roman" panose="02020603050405020304" pitchFamily="18" charset="0"/>
              </a:rPr>
              <a:t>Українець Єгор Ковалевський досліджував 1847-1848 в північно-східну Африку. Одним з перших правильно визначив витоки Білого Нілу. </a:t>
            </a:r>
            <a:endParaRPr lang="uk-UA" dirty="0">
              <a:solidFill>
                <a:srgbClr val="FFFF00"/>
              </a:solidFill>
            </a:endParaRPr>
          </a:p>
        </p:txBody>
      </p:sp>
      <p:pic>
        <p:nvPicPr>
          <p:cNvPr id="2054" name="Picture 6" descr="Як харків`янин в Африці золото шукав - «СЛОБІДСЬКИЙ КРАЙ»">
            <a:extLst>
              <a:ext uri="{FF2B5EF4-FFF2-40B4-BE49-F238E27FC236}">
                <a16:creationId xmlns:a16="http://schemas.microsoft.com/office/drawing/2014/main" id="{0575F938-3959-43DB-ADFB-33CB0572D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589" y="2095500"/>
            <a:ext cx="6418557" cy="42227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ТІРАС : географія 7 клас">
            <a:extLst>
              <a:ext uri="{FF2B5EF4-FFF2-40B4-BE49-F238E27FC236}">
                <a16:creationId xmlns:a16="http://schemas.microsoft.com/office/drawing/2014/main" id="{6DE04691-9B8B-453F-8A57-DA744F1F5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3" t="5792" r="4742" b="9351"/>
          <a:stretch/>
        </p:blipFill>
        <p:spPr bwMode="auto">
          <a:xfrm>
            <a:off x="949911" y="2263806"/>
            <a:ext cx="3240350" cy="360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8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FE884-9298-4B32-982C-97BD73B187B0}"/>
              </a:ext>
            </a:extLst>
          </p:cNvPr>
          <p:cNvSpPr>
            <a:spLocks noGrp="1"/>
          </p:cNvSpPr>
          <p:nvPr>
            <p:ph type="title"/>
          </p:nvPr>
        </p:nvSpPr>
        <p:spPr>
          <a:xfrm>
            <a:off x="7501632" y="365125"/>
            <a:ext cx="3852168" cy="2759815"/>
          </a:xfrm>
          <a:solidFill>
            <a:srgbClr val="00B0F0"/>
          </a:solidFill>
        </p:spPr>
        <p:txBody>
          <a:bodyPr/>
          <a:lstStyle/>
          <a:p>
            <a:r>
              <a:rPr lang="uk-UA" b="1" dirty="0">
                <a:solidFill>
                  <a:srgbClr val="FFFF00"/>
                </a:solidFill>
                <a:latin typeface="Times New Roman" panose="02020603050405020304" pitchFamily="18" charset="0"/>
                <a:cs typeface="Times New Roman" panose="02020603050405020304" pitchFamily="18" charset="0"/>
              </a:rPr>
              <a:t>Колоніальний поділ Африки</a:t>
            </a:r>
            <a:endParaRPr lang="LID4096" b="1" dirty="0">
              <a:solidFill>
                <a:srgbClr val="FFFF00"/>
              </a:solidFill>
              <a:latin typeface="Times New Roman" panose="02020603050405020304" pitchFamily="18" charset="0"/>
              <a:cs typeface="Times New Roman" panose="02020603050405020304" pitchFamily="18" charset="0"/>
            </a:endParaRPr>
          </a:p>
        </p:txBody>
      </p:sp>
      <p:pic>
        <p:nvPicPr>
          <p:cNvPr id="5" name="Picture 2" descr="Картинки по запросу африканські колонії">
            <a:extLst>
              <a:ext uri="{FF2B5EF4-FFF2-40B4-BE49-F238E27FC236}">
                <a16:creationId xmlns:a16="http://schemas.microsoft.com/office/drawing/2014/main" id="{CB11FECA-DDF2-4F87-B4B7-B13C52C8F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0"/>
            <a:ext cx="5256584" cy="684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7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20D07-DFB7-4EB1-955C-954530F7902D}"/>
              </a:ext>
            </a:extLst>
          </p:cNvPr>
          <p:cNvSpPr>
            <a:spLocks noGrp="1"/>
          </p:cNvSpPr>
          <p:nvPr>
            <p:ph type="title"/>
          </p:nvPr>
        </p:nvSpPr>
        <p:spPr/>
        <p:txBody>
          <a:bodyPr/>
          <a:lstStyle/>
          <a:p>
            <a:endParaRPr lang="LID4096" dirty="0"/>
          </a:p>
        </p:txBody>
      </p:sp>
      <p:pic>
        <p:nvPicPr>
          <p:cNvPr id="5" name="Picture 4" descr="Похожее изображение">
            <a:extLst>
              <a:ext uri="{FF2B5EF4-FFF2-40B4-BE49-F238E27FC236}">
                <a16:creationId xmlns:a16="http://schemas.microsoft.com/office/drawing/2014/main" id="{149FF76E-E7F1-46A6-9EC6-84F4942BDC6E}"/>
              </a:ext>
            </a:extLst>
          </p:cNvPr>
          <p:cNvPicPr>
            <a:picLocks noChangeAspect="1" noChangeArrowheads="1"/>
          </p:cNvPicPr>
          <p:nvPr/>
        </p:nvPicPr>
        <p:blipFill>
          <a:blip r:embed="rId2"/>
          <a:srcRect r="1723" b="4947"/>
          <a:stretch>
            <a:fillRect/>
          </a:stretch>
        </p:blipFill>
        <p:spPr bwMode="auto">
          <a:xfrm>
            <a:off x="2910049" y="0"/>
            <a:ext cx="5429288" cy="6862785"/>
          </a:xfrm>
          <a:prstGeom prst="rect">
            <a:avLst/>
          </a:prstGeom>
          <a:noFill/>
        </p:spPr>
      </p:pic>
    </p:spTree>
    <p:extLst>
      <p:ext uri="{BB962C8B-B14F-4D97-AF65-F5344CB8AC3E}">
        <p14:creationId xmlns:p14="http://schemas.microsoft.com/office/powerpoint/2010/main" val="140717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40EAB-0ED9-44FB-B99D-AF751D031D73}"/>
              </a:ext>
            </a:extLst>
          </p:cNvPr>
          <p:cNvSpPr>
            <a:spLocks noGrp="1"/>
          </p:cNvSpPr>
          <p:nvPr>
            <p:ph type="title"/>
          </p:nvPr>
        </p:nvSpPr>
        <p:spPr>
          <a:xfrm>
            <a:off x="5983550" y="365126"/>
            <a:ext cx="5370250" cy="957647"/>
          </a:xfrm>
          <a:solidFill>
            <a:srgbClr val="00B0F0"/>
          </a:solidFill>
        </p:spPr>
        <p:txBody>
          <a:bodyPr>
            <a:normAutofit fontScale="90000"/>
          </a:bodyPr>
          <a:lstStyle/>
          <a:p>
            <a:pPr algn="ctr"/>
            <a:r>
              <a:rPr lang="uk-UA" sz="3600" b="1" dirty="0" err="1">
                <a:solidFill>
                  <a:srgbClr val="FFFF00"/>
                </a:solidFill>
                <a:latin typeface="Times New Roman" pitchFamily="18" charset="0"/>
                <a:cs typeface="Times New Roman" pitchFamily="18" charset="0"/>
              </a:rPr>
              <a:t>Нехо</a:t>
            </a:r>
            <a:r>
              <a:rPr lang="uk-UA" sz="3600" b="1" dirty="0">
                <a:solidFill>
                  <a:srgbClr val="FFFF00"/>
                </a:solidFill>
                <a:latin typeface="Times New Roman" pitchFamily="18" charset="0"/>
                <a:cs typeface="Times New Roman" pitchFamily="18" charset="0"/>
              </a:rPr>
              <a:t> ІІ, фінікійці  </a:t>
            </a:r>
            <a:br>
              <a:rPr lang="uk-UA" sz="3600" b="1" dirty="0">
                <a:solidFill>
                  <a:srgbClr val="FFFF00"/>
                </a:solidFill>
                <a:latin typeface="Times New Roman" pitchFamily="18" charset="0"/>
                <a:cs typeface="Times New Roman" pitchFamily="18" charset="0"/>
              </a:rPr>
            </a:br>
            <a:r>
              <a:rPr lang="uk-UA" sz="3600" b="1" dirty="0">
                <a:solidFill>
                  <a:srgbClr val="FFFF00"/>
                </a:solidFill>
                <a:latin typeface="Times New Roman" pitchFamily="18" charset="0"/>
                <a:cs typeface="Times New Roman" pitchFamily="18" charset="0"/>
              </a:rPr>
              <a:t>(597-594 р. до н. е</a:t>
            </a:r>
            <a:r>
              <a:rPr lang="uk-UA" sz="4400" dirty="0">
                <a:solidFill>
                  <a:srgbClr val="FF0000"/>
                </a:solidFill>
              </a:rPr>
              <a:t>.</a:t>
            </a:r>
            <a:r>
              <a:rPr lang="uk-UA" sz="4400" dirty="0">
                <a:solidFill>
                  <a:srgbClr val="FFFF00"/>
                </a:solidFill>
              </a:rPr>
              <a:t>)</a:t>
            </a:r>
            <a:endParaRPr lang="LID4096" dirty="0">
              <a:solidFill>
                <a:srgbClr val="FFFF00"/>
              </a:solidFill>
            </a:endParaRPr>
          </a:p>
        </p:txBody>
      </p:sp>
      <p:sp>
        <p:nvSpPr>
          <p:cNvPr id="3" name="Объект 2">
            <a:extLst>
              <a:ext uri="{FF2B5EF4-FFF2-40B4-BE49-F238E27FC236}">
                <a16:creationId xmlns:a16="http://schemas.microsoft.com/office/drawing/2014/main" id="{B3221E0E-A031-4B68-92CA-36EDDA32E7B9}"/>
              </a:ext>
            </a:extLst>
          </p:cNvPr>
          <p:cNvSpPr>
            <a:spLocks noGrp="1"/>
          </p:cNvSpPr>
          <p:nvPr>
            <p:ph idx="1"/>
          </p:nvPr>
        </p:nvSpPr>
        <p:spPr>
          <a:xfrm>
            <a:off x="5983550" y="1429306"/>
            <a:ext cx="5370249" cy="2263805"/>
          </a:xfrm>
          <a:solidFill>
            <a:srgbClr val="00B0F0"/>
          </a:solidFill>
        </p:spPr>
        <p:txBody>
          <a:bodyPr>
            <a:noAutofit/>
          </a:bodyPr>
          <a:lstStyle/>
          <a:p>
            <a:pPr indent="0" algn="just">
              <a:buNone/>
            </a:pPr>
            <a:r>
              <a:rPr lang="uk-UA" sz="2000" dirty="0">
                <a:solidFill>
                  <a:srgbClr val="FFFF00"/>
                </a:solidFill>
                <a:effectLst/>
                <a:latin typeface="Times New Roman" panose="02020603050405020304" pitchFamily="18" charset="0"/>
                <a:ea typeface="Times New Roman" panose="02020603050405020304" pitchFamily="18" charset="0"/>
              </a:rPr>
              <a:t>Фараон </a:t>
            </a:r>
            <a:r>
              <a:rPr lang="uk-UA" sz="2000" dirty="0" err="1">
                <a:solidFill>
                  <a:srgbClr val="FFFF00"/>
                </a:solidFill>
                <a:effectLst/>
                <a:latin typeface="Times New Roman" panose="02020603050405020304" pitchFamily="18" charset="0"/>
                <a:ea typeface="Times New Roman" panose="02020603050405020304" pitchFamily="18" charset="0"/>
              </a:rPr>
              <a:t>Нехо</a:t>
            </a:r>
            <a:r>
              <a:rPr lang="uk-UA" sz="2000" dirty="0">
                <a:solidFill>
                  <a:srgbClr val="FFFF00"/>
                </a:solidFill>
                <a:effectLst/>
                <a:latin typeface="Times New Roman" panose="02020603050405020304" pitchFamily="18" charset="0"/>
                <a:ea typeface="Times New Roman" panose="02020603050405020304" pitchFamily="18" charset="0"/>
              </a:rPr>
              <a:t> </a:t>
            </a:r>
            <a:r>
              <a:rPr lang="uk-UA" sz="2000" dirty="0" err="1">
                <a:solidFill>
                  <a:srgbClr val="FFFF00"/>
                </a:solidFill>
                <a:effectLst/>
                <a:latin typeface="Times New Roman" panose="02020603050405020304" pitchFamily="18" charset="0"/>
                <a:ea typeface="Times New Roman" panose="02020603050405020304" pitchFamily="18" charset="0"/>
              </a:rPr>
              <a:t>схотів</a:t>
            </a:r>
            <a:r>
              <a:rPr lang="uk-UA" sz="2000" dirty="0">
                <a:solidFill>
                  <a:srgbClr val="FFFF00"/>
                </a:solidFill>
                <a:effectLst/>
                <a:latin typeface="Times New Roman" panose="02020603050405020304" pitchFamily="18" charset="0"/>
                <a:ea typeface="Times New Roman" panose="02020603050405020304" pitchFamily="18" charset="0"/>
              </a:rPr>
              <a:t> дізнатися чи велика країна, що зветься Лівією (Африка). Він наказав їм пливти через канал, що сполучає Ніл з Червоним морем; далі минути країну </a:t>
            </a:r>
            <a:r>
              <a:rPr lang="uk-UA" sz="2000" dirty="0" err="1">
                <a:solidFill>
                  <a:srgbClr val="FFFF00"/>
                </a:solidFill>
                <a:effectLst/>
                <a:latin typeface="Times New Roman" panose="02020603050405020304" pitchFamily="18" charset="0"/>
                <a:ea typeface="Times New Roman" panose="02020603050405020304" pitchFamily="18" charset="0"/>
              </a:rPr>
              <a:t>Пунт</a:t>
            </a:r>
            <a:r>
              <a:rPr lang="uk-UA" sz="2000" dirty="0">
                <a:solidFill>
                  <a:srgbClr val="FFFF00"/>
                </a:solidFill>
                <a:effectLst/>
                <a:latin typeface="Times New Roman" panose="02020603050405020304" pitchFamily="18" charset="0"/>
                <a:ea typeface="Times New Roman" panose="02020603050405020304" pitchFamily="18" charset="0"/>
              </a:rPr>
              <a:t> (п-</a:t>
            </a:r>
            <a:r>
              <a:rPr lang="uk-UA" sz="2000" dirty="0" err="1">
                <a:solidFill>
                  <a:srgbClr val="FFFF00"/>
                </a:solidFill>
                <a:effectLst/>
                <a:latin typeface="Times New Roman" panose="02020603050405020304" pitchFamily="18" charset="0"/>
                <a:ea typeface="Times New Roman" panose="02020603050405020304" pitchFamily="18" charset="0"/>
              </a:rPr>
              <a:t>ов</a:t>
            </a:r>
            <a:r>
              <a:rPr lang="uk-UA" sz="2000" dirty="0">
                <a:solidFill>
                  <a:srgbClr val="FFFF00"/>
                </a:solidFill>
                <a:effectLst/>
                <a:latin typeface="Times New Roman" panose="02020603050405020304" pitchFamily="18" charset="0"/>
                <a:ea typeface="Times New Roman" panose="02020603050405020304" pitchFamily="18" charset="0"/>
              </a:rPr>
              <a:t> Сомалі) і пливти далі на південь, маючи берег праворуч, обігнуть Лівію і повернуться назад через Стовпи </a:t>
            </a:r>
            <a:r>
              <a:rPr lang="uk-UA" sz="2000" dirty="0" err="1">
                <a:solidFill>
                  <a:srgbClr val="FFFF00"/>
                </a:solidFill>
                <a:effectLst/>
                <a:latin typeface="Times New Roman" panose="02020603050405020304" pitchFamily="18" charset="0"/>
                <a:ea typeface="Times New Roman" panose="02020603050405020304" pitchFamily="18" charset="0"/>
              </a:rPr>
              <a:t>Мелькарта</a:t>
            </a:r>
            <a:r>
              <a:rPr lang="uk-UA" sz="2000" dirty="0">
                <a:solidFill>
                  <a:srgbClr val="FFFF00"/>
                </a:solidFill>
                <a:effectLst/>
                <a:latin typeface="Times New Roman" panose="02020603050405020304" pitchFamily="18" charset="0"/>
                <a:ea typeface="Times New Roman" panose="02020603050405020304" pitchFamily="18" charset="0"/>
              </a:rPr>
              <a:t> (Гібралтарська протока).</a:t>
            </a:r>
          </a:p>
        </p:txBody>
      </p:sp>
      <p:pic>
        <p:nvPicPr>
          <p:cNvPr id="5" name="Picture 2">
            <a:extLst>
              <a:ext uri="{FF2B5EF4-FFF2-40B4-BE49-F238E27FC236}">
                <a16:creationId xmlns:a16="http://schemas.microsoft.com/office/drawing/2014/main" id="{C47B0EA2-2DD1-4410-8640-F2B51B745F16}"/>
              </a:ext>
            </a:extLst>
          </p:cNvPr>
          <p:cNvPicPr>
            <a:picLocks noChangeAspect="1" noChangeArrowheads="1"/>
          </p:cNvPicPr>
          <p:nvPr/>
        </p:nvPicPr>
        <p:blipFill>
          <a:blip r:embed="rId2" cstate="print"/>
          <a:srcRect/>
          <a:stretch>
            <a:fillRect/>
          </a:stretch>
        </p:blipFill>
        <p:spPr bwMode="auto">
          <a:xfrm>
            <a:off x="838200" y="294104"/>
            <a:ext cx="5162658" cy="6006554"/>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FC03E89A-2A0D-4FF4-9138-EE5C6EF71D8F}"/>
              </a:ext>
            </a:extLst>
          </p:cNvPr>
          <p:cNvPicPr>
            <a:picLocks noChangeAspect="1" noChangeArrowheads="1"/>
          </p:cNvPicPr>
          <p:nvPr/>
        </p:nvPicPr>
        <p:blipFill>
          <a:blip r:embed="rId3" cstate="print"/>
          <a:srcRect l="5081" t="16670" r="2175" b="19840"/>
          <a:stretch>
            <a:fillRect/>
          </a:stretch>
        </p:blipFill>
        <p:spPr bwMode="auto">
          <a:xfrm>
            <a:off x="6747028" y="3693111"/>
            <a:ext cx="3965645" cy="2607547"/>
          </a:xfrm>
          <a:prstGeom prst="rect">
            <a:avLst/>
          </a:prstGeom>
          <a:noFill/>
          <a:ln w="9525">
            <a:noFill/>
            <a:miter lim="800000"/>
            <a:headEnd/>
            <a:tailEnd/>
          </a:ln>
          <a:effectLst/>
        </p:spPr>
      </p:pic>
    </p:spTree>
    <p:extLst>
      <p:ext uri="{BB962C8B-B14F-4D97-AF65-F5344CB8AC3E}">
        <p14:creationId xmlns:p14="http://schemas.microsoft.com/office/powerpoint/2010/main" val="38485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4BC04F-426D-4617-A52B-F76E0744B730}"/>
              </a:ext>
            </a:extLst>
          </p:cNvPr>
          <p:cNvSpPr>
            <a:spLocks noGrp="1"/>
          </p:cNvSpPr>
          <p:nvPr>
            <p:ph type="title"/>
          </p:nvPr>
        </p:nvSpPr>
        <p:spPr>
          <a:xfrm>
            <a:off x="5211191" y="365125"/>
            <a:ext cx="6142608" cy="1325563"/>
          </a:xfrm>
          <a:solidFill>
            <a:srgbClr val="00B0F0"/>
          </a:solidFill>
        </p:spPr>
        <p:txBody>
          <a:bodyPr/>
          <a:lstStyle/>
          <a:p>
            <a:pPr algn="ctr"/>
            <a:r>
              <a:rPr lang="uk-UA" b="1" dirty="0" err="1">
                <a:solidFill>
                  <a:srgbClr val="FFFF00"/>
                </a:solidFill>
                <a:latin typeface="Times New Roman" pitchFamily="18" charset="0"/>
                <a:cs typeface="Times New Roman" pitchFamily="18" charset="0"/>
              </a:rPr>
              <a:t>Бартоломеу</a:t>
            </a:r>
            <a:r>
              <a:rPr lang="uk-UA" b="1" dirty="0">
                <a:solidFill>
                  <a:srgbClr val="FFFF00"/>
                </a:solidFill>
                <a:latin typeface="Times New Roman" pitchFamily="18" charset="0"/>
                <a:cs typeface="Times New Roman" pitchFamily="18" charset="0"/>
              </a:rPr>
              <a:t> </a:t>
            </a:r>
            <a:r>
              <a:rPr lang="uk-UA" b="1" dirty="0" err="1">
                <a:solidFill>
                  <a:srgbClr val="FFFF00"/>
                </a:solidFill>
                <a:latin typeface="Times New Roman" pitchFamily="18" charset="0"/>
                <a:cs typeface="Times New Roman" pitchFamily="18" charset="0"/>
              </a:rPr>
              <a:t>Діаш</a:t>
            </a:r>
            <a:r>
              <a:rPr lang="uk-UA" b="1" dirty="0">
                <a:solidFill>
                  <a:srgbClr val="FFFF00"/>
                </a:solidFill>
                <a:latin typeface="Times New Roman" pitchFamily="18" charset="0"/>
                <a:cs typeface="Times New Roman" pitchFamily="18" charset="0"/>
              </a:rPr>
              <a:t> </a:t>
            </a:r>
            <a:endParaRPr lang="LID4096" dirty="0"/>
          </a:p>
        </p:txBody>
      </p:sp>
      <p:sp>
        <p:nvSpPr>
          <p:cNvPr id="3" name="Объект 2">
            <a:extLst>
              <a:ext uri="{FF2B5EF4-FFF2-40B4-BE49-F238E27FC236}">
                <a16:creationId xmlns:a16="http://schemas.microsoft.com/office/drawing/2014/main" id="{B8FEFF8C-9EF8-4DC8-9711-056B348893D4}"/>
              </a:ext>
            </a:extLst>
          </p:cNvPr>
          <p:cNvSpPr>
            <a:spLocks noGrp="1"/>
          </p:cNvSpPr>
          <p:nvPr>
            <p:ph idx="1"/>
          </p:nvPr>
        </p:nvSpPr>
        <p:spPr>
          <a:xfrm>
            <a:off x="5211192" y="1825625"/>
            <a:ext cx="6142608" cy="4481209"/>
          </a:xfrm>
          <a:solidFill>
            <a:srgbClr val="00B0F0"/>
          </a:solidFill>
        </p:spPr>
        <p:txBody>
          <a:bodyPr>
            <a:normAutofit/>
          </a:bodyPr>
          <a:lstStyle/>
          <a:p>
            <a:pPr marL="0" indent="0">
              <a:buNone/>
            </a:pPr>
            <a:r>
              <a:rPr lang="uk-UA" sz="3200" b="1" dirty="0" err="1">
                <a:solidFill>
                  <a:srgbClr val="FFFF00"/>
                </a:solidFill>
                <a:effectLst/>
                <a:latin typeface="Times New Roman" panose="02020603050405020304" pitchFamily="18" charset="0"/>
                <a:ea typeface="Times New Roman" panose="02020603050405020304" pitchFamily="18" charset="0"/>
              </a:rPr>
              <a:t>Бартоломеу</a:t>
            </a:r>
            <a:r>
              <a:rPr lang="uk-UA" sz="3200" b="1" dirty="0">
                <a:solidFill>
                  <a:srgbClr val="FFFF00"/>
                </a:solidFill>
                <a:effectLst/>
                <a:latin typeface="Times New Roman" panose="02020603050405020304" pitchFamily="18" charset="0"/>
                <a:ea typeface="Times New Roman" panose="02020603050405020304" pitchFamily="18" charset="0"/>
              </a:rPr>
              <a:t> </a:t>
            </a:r>
            <a:r>
              <a:rPr lang="uk-UA" sz="3200" b="1" dirty="0" err="1">
                <a:solidFill>
                  <a:srgbClr val="FFFF00"/>
                </a:solidFill>
                <a:effectLst/>
                <a:latin typeface="Times New Roman" panose="02020603050405020304" pitchFamily="18" charset="0"/>
                <a:ea typeface="Times New Roman" panose="02020603050405020304" pitchFamily="18" charset="0"/>
              </a:rPr>
              <a:t>Діаш</a:t>
            </a:r>
            <a:r>
              <a:rPr lang="uk-UA" sz="3200" b="1" dirty="0">
                <a:solidFill>
                  <a:srgbClr val="FFFF00"/>
                </a:solidFill>
                <a:effectLst/>
                <a:latin typeface="Times New Roman" panose="02020603050405020304" pitchFamily="18" charset="0"/>
                <a:ea typeface="Times New Roman" panose="02020603050405020304" pitchFamily="18" charset="0"/>
              </a:rPr>
              <a:t> - португальський мореплавець, перший європеєць, що обігнув Африку з півдня. В 1487 році він відправився в плавання з метою відкриття шляхи в Індію уздовж західного узбережжя Африки. </a:t>
            </a:r>
          </a:p>
        </p:txBody>
      </p:sp>
      <p:pic>
        <p:nvPicPr>
          <p:cNvPr id="5" name="Picture 2">
            <a:extLst>
              <a:ext uri="{FF2B5EF4-FFF2-40B4-BE49-F238E27FC236}">
                <a16:creationId xmlns:a16="http://schemas.microsoft.com/office/drawing/2014/main" id="{0EB9FC45-0FD0-4410-A170-CAF8931C123F}"/>
              </a:ext>
            </a:extLst>
          </p:cNvPr>
          <p:cNvPicPr>
            <a:picLocks noChangeAspect="1" noChangeArrowheads="1"/>
          </p:cNvPicPr>
          <p:nvPr/>
        </p:nvPicPr>
        <p:blipFill>
          <a:blip r:embed="rId2" cstate="print"/>
          <a:srcRect/>
          <a:stretch>
            <a:fillRect/>
          </a:stretch>
        </p:blipFill>
        <p:spPr bwMode="auto">
          <a:xfrm>
            <a:off x="1524002" y="179085"/>
            <a:ext cx="2257886" cy="3035602"/>
          </a:xfrm>
          <a:prstGeom prst="rect">
            <a:avLst/>
          </a:prstGeom>
          <a:noFill/>
          <a:ln w="9525">
            <a:noFill/>
            <a:miter lim="800000"/>
            <a:headEnd/>
            <a:tailEnd/>
          </a:ln>
          <a:effectLst/>
        </p:spPr>
      </p:pic>
      <p:pic>
        <p:nvPicPr>
          <p:cNvPr id="7" name="Picture 4">
            <a:extLst>
              <a:ext uri="{FF2B5EF4-FFF2-40B4-BE49-F238E27FC236}">
                <a16:creationId xmlns:a16="http://schemas.microsoft.com/office/drawing/2014/main" id="{D8F49B0A-95FC-4CC3-8280-3F4C95CBCF08}"/>
              </a:ext>
            </a:extLst>
          </p:cNvPr>
          <p:cNvPicPr>
            <a:picLocks noChangeAspect="1" noChangeArrowheads="1"/>
          </p:cNvPicPr>
          <p:nvPr/>
        </p:nvPicPr>
        <p:blipFill>
          <a:blip r:embed="rId3" cstate="print"/>
          <a:srcRect/>
          <a:stretch>
            <a:fillRect/>
          </a:stretch>
        </p:blipFill>
        <p:spPr bwMode="auto">
          <a:xfrm>
            <a:off x="1524002" y="3457273"/>
            <a:ext cx="3493743" cy="2849561"/>
          </a:xfrm>
          <a:prstGeom prst="rect">
            <a:avLst/>
          </a:prstGeom>
          <a:noFill/>
          <a:ln w="9525">
            <a:noFill/>
            <a:miter lim="800000"/>
            <a:headEnd/>
            <a:tailEnd/>
          </a:ln>
          <a:effectLst/>
        </p:spPr>
      </p:pic>
    </p:spTree>
    <p:extLst>
      <p:ext uri="{BB962C8B-B14F-4D97-AF65-F5344CB8AC3E}">
        <p14:creationId xmlns:p14="http://schemas.microsoft.com/office/powerpoint/2010/main" val="81512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39C60FB-B911-4AD4-9015-581A09D77CBA}"/>
              </a:ext>
            </a:extLst>
          </p:cNvPr>
          <p:cNvSpPr>
            <a:spLocks noGrp="1"/>
          </p:cNvSpPr>
          <p:nvPr>
            <p:ph idx="1"/>
          </p:nvPr>
        </p:nvSpPr>
        <p:spPr>
          <a:xfrm>
            <a:off x="5823752" y="452761"/>
            <a:ext cx="5530048" cy="6162243"/>
          </a:xfrm>
          <a:solidFill>
            <a:srgbClr val="00B0F0"/>
          </a:solidFill>
        </p:spPr>
        <p:txBody>
          <a:bodyPr>
            <a:normAutofit/>
          </a:bodyPr>
          <a:lstStyle/>
          <a:p>
            <a:pPr marL="0" indent="0">
              <a:buNone/>
            </a:pPr>
            <a:r>
              <a:rPr lang="uk-UA" sz="3200" b="1" dirty="0">
                <a:solidFill>
                  <a:srgbClr val="FFFF00"/>
                </a:solidFill>
                <a:effectLst/>
                <a:latin typeface="Times New Roman" panose="02020603050405020304" pitchFamily="18" charset="0"/>
                <a:ea typeface="Times New Roman" panose="02020603050405020304" pitchFamily="18" charset="0"/>
              </a:rPr>
              <a:t>Кораблі </a:t>
            </a:r>
            <a:r>
              <a:rPr lang="uk-UA" sz="3200" b="1" dirty="0" err="1">
                <a:solidFill>
                  <a:srgbClr val="FFFF00"/>
                </a:solidFill>
                <a:latin typeface="Times New Roman" panose="02020603050405020304" pitchFamily="18" charset="0"/>
                <a:ea typeface="Times New Roman" panose="02020603050405020304" pitchFamily="18" charset="0"/>
              </a:rPr>
              <a:t>Діаша</a:t>
            </a:r>
            <a:r>
              <a:rPr lang="uk-UA" sz="3200" b="1" dirty="0">
                <a:solidFill>
                  <a:srgbClr val="FFFF00"/>
                </a:solidFill>
                <a:latin typeface="Times New Roman" panose="02020603050405020304" pitchFamily="18" charset="0"/>
                <a:ea typeface="Times New Roman" panose="02020603050405020304" pitchFamily="18" charset="0"/>
              </a:rPr>
              <a:t> </a:t>
            </a:r>
            <a:r>
              <a:rPr lang="uk-UA" sz="3200" b="1" dirty="0">
                <a:solidFill>
                  <a:srgbClr val="FFFF00"/>
                </a:solidFill>
                <a:effectLst/>
                <a:latin typeface="Times New Roman" panose="02020603050405020304" pitchFamily="18" charset="0"/>
                <a:ea typeface="Times New Roman" panose="02020603050405020304" pitchFamily="18" charset="0"/>
              </a:rPr>
              <a:t>під час шторму в січні 1488 року були винесені в Індійський океан. У такий спосіб він обігнув Африку з півдня й відкрив початок шляху в Індію. Під час зворотного плавання </a:t>
            </a:r>
            <a:r>
              <a:rPr lang="uk-UA" sz="3200" b="1" dirty="0" err="1">
                <a:solidFill>
                  <a:srgbClr val="FFFF00"/>
                </a:solidFill>
                <a:effectLst/>
                <a:latin typeface="Times New Roman" panose="02020603050405020304" pitchFamily="18" charset="0"/>
                <a:ea typeface="Times New Roman" panose="02020603050405020304" pitchFamily="18" charset="0"/>
              </a:rPr>
              <a:t>Діаш</a:t>
            </a:r>
            <a:r>
              <a:rPr lang="uk-UA" sz="3200" b="1" dirty="0">
                <a:solidFill>
                  <a:srgbClr val="FFFF00"/>
                </a:solidFill>
                <a:effectLst/>
                <a:latin typeface="Times New Roman" panose="02020603050405020304" pitchFamily="18" charset="0"/>
                <a:ea typeface="Times New Roman" panose="02020603050405020304" pitchFamily="18" charset="0"/>
              </a:rPr>
              <a:t> відкрив  в 1488 р. крайній виступ Африки, назвав його мисом Бур. Король змінить назву </a:t>
            </a:r>
            <a:r>
              <a:rPr lang="uk-UA" sz="3200" b="1" dirty="0">
                <a:solidFill>
                  <a:srgbClr val="FFFF00"/>
                </a:solidFill>
                <a:latin typeface="Times New Roman" panose="02020603050405020304" pitchFamily="18" charset="0"/>
                <a:ea typeface="Times New Roman" panose="02020603050405020304" pitchFamily="18" charset="0"/>
              </a:rPr>
              <a:t>на </a:t>
            </a:r>
            <a:r>
              <a:rPr lang="uk-UA" sz="3200" b="1" dirty="0">
                <a:solidFill>
                  <a:srgbClr val="FFFF00"/>
                </a:solidFill>
                <a:effectLst/>
                <a:latin typeface="Times New Roman" panose="02020603050405020304" pitchFamily="18" charset="0"/>
                <a:ea typeface="Times New Roman" panose="02020603050405020304" pitchFamily="18" charset="0"/>
              </a:rPr>
              <a:t>мис Доброї Надії …</a:t>
            </a:r>
            <a:endParaRPr lang="LID4096" sz="3200" dirty="0"/>
          </a:p>
        </p:txBody>
      </p:sp>
      <p:pic>
        <p:nvPicPr>
          <p:cNvPr id="5" name="Picture 3">
            <a:extLst>
              <a:ext uri="{FF2B5EF4-FFF2-40B4-BE49-F238E27FC236}">
                <a16:creationId xmlns:a16="http://schemas.microsoft.com/office/drawing/2014/main" id="{72FC29A3-9E67-4DB9-88F6-718C4C6C861B}"/>
              </a:ext>
            </a:extLst>
          </p:cNvPr>
          <p:cNvPicPr>
            <a:picLocks noChangeAspect="1" noChangeArrowheads="1"/>
          </p:cNvPicPr>
          <p:nvPr/>
        </p:nvPicPr>
        <p:blipFill>
          <a:blip r:embed="rId2" cstate="print"/>
          <a:srcRect/>
          <a:stretch>
            <a:fillRect/>
          </a:stretch>
        </p:blipFill>
        <p:spPr bwMode="auto">
          <a:xfrm>
            <a:off x="838200" y="365125"/>
            <a:ext cx="4689709" cy="6249880"/>
          </a:xfrm>
          <a:prstGeom prst="rect">
            <a:avLst/>
          </a:prstGeom>
          <a:noFill/>
          <a:ln w="9525">
            <a:noFill/>
            <a:miter lim="800000"/>
            <a:headEnd/>
            <a:tailEnd/>
          </a:ln>
          <a:effectLst/>
        </p:spPr>
      </p:pic>
    </p:spTree>
    <p:extLst>
      <p:ext uri="{BB962C8B-B14F-4D97-AF65-F5344CB8AC3E}">
        <p14:creationId xmlns:p14="http://schemas.microsoft.com/office/powerpoint/2010/main" val="383650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1725A8-517D-4783-8954-F726E8312ECC}"/>
              </a:ext>
            </a:extLst>
          </p:cNvPr>
          <p:cNvSpPr>
            <a:spLocks noGrp="1"/>
          </p:cNvSpPr>
          <p:nvPr>
            <p:ph type="title"/>
          </p:nvPr>
        </p:nvSpPr>
        <p:spPr>
          <a:xfrm>
            <a:off x="838200" y="337351"/>
            <a:ext cx="10515600" cy="1488274"/>
          </a:xfrm>
          <a:solidFill>
            <a:srgbClr val="00B0F0"/>
          </a:solidFill>
        </p:spPr>
        <p:txBody>
          <a:bodyPr>
            <a:noAutofit/>
          </a:bodyPr>
          <a:lstStyle/>
          <a:p>
            <a:r>
              <a:rPr lang="uk-UA" sz="2800" b="1" dirty="0" err="1">
                <a:solidFill>
                  <a:srgbClr val="FFFF00"/>
                </a:solidFill>
                <a:effectLst/>
                <a:latin typeface="Times New Roman" panose="02020603050405020304" pitchFamily="18" charset="0"/>
                <a:ea typeface="Times New Roman" panose="02020603050405020304" pitchFamily="18" charset="0"/>
              </a:rPr>
              <a:t>Васко</a:t>
            </a:r>
            <a:r>
              <a:rPr lang="uk-UA" sz="2800" b="1" dirty="0">
                <a:solidFill>
                  <a:srgbClr val="FFFF00"/>
                </a:solidFill>
                <a:effectLst/>
                <a:latin typeface="Times New Roman" panose="02020603050405020304" pitchFamily="18" charset="0"/>
                <a:ea typeface="Times New Roman" panose="02020603050405020304" pitchFamily="18" charset="0"/>
              </a:rPr>
              <a:t> да Гама в 1497 р. на кораблях «Сан-Габріель», «Сан-Рафаель» і «</a:t>
            </a:r>
            <a:r>
              <a:rPr lang="uk-UA" sz="2800" b="1" dirty="0" err="1">
                <a:solidFill>
                  <a:srgbClr val="FFFF00"/>
                </a:solidFill>
                <a:effectLst/>
                <a:latin typeface="Times New Roman" panose="02020603050405020304" pitchFamily="18" charset="0"/>
                <a:ea typeface="Times New Roman" panose="02020603050405020304" pitchFamily="18" charset="0"/>
              </a:rPr>
              <a:t>Берріу</a:t>
            </a:r>
            <a:r>
              <a:rPr lang="uk-UA" sz="2800" b="1" dirty="0">
                <a:solidFill>
                  <a:srgbClr val="FFFF00"/>
                </a:solidFill>
                <a:effectLst/>
                <a:latin typeface="Times New Roman" panose="02020603050405020304" pitchFamily="18" charset="0"/>
                <a:ea typeface="Times New Roman" panose="02020603050405020304" pitchFamily="18" charset="0"/>
              </a:rPr>
              <a:t>» обігнув Африку обігнув Африку і досяг в 1498 р. Індії. Додому повернувся з вантажем прянощів та </a:t>
            </a:r>
            <a:r>
              <a:rPr lang="uk-UA" sz="2800" b="1" dirty="0" err="1">
                <a:solidFill>
                  <a:srgbClr val="FFFF00"/>
                </a:solidFill>
                <a:effectLst/>
                <a:latin typeface="Times New Roman" panose="02020603050405020304" pitchFamily="18" charset="0"/>
                <a:ea typeface="Times New Roman" panose="02020603050405020304" pitchFamily="18" charset="0"/>
              </a:rPr>
              <a:t>коштовностей</a:t>
            </a:r>
            <a:r>
              <a:rPr lang="uk-UA" sz="2800" b="1" dirty="0">
                <a:solidFill>
                  <a:srgbClr val="FFFF00"/>
                </a:solidFill>
                <a:effectLst/>
                <a:latin typeface="Times New Roman" panose="02020603050405020304" pitchFamily="18" charset="0"/>
                <a:ea typeface="Times New Roman" panose="02020603050405020304" pitchFamily="18" charset="0"/>
              </a:rPr>
              <a:t> і привіз перших африканських невільників</a:t>
            </a:r>
            <a:endParaRPr lang="uk-UA" sz="2800" b="1" dirty="0">
              <a:solidFill>
                <a:srgbClr val="FFFF00"/>
              </a:solidFill>
            </a:endParaRPr>
          </a:p>
        </p:txBody>
      </p:sp>
      <p:pic>
        <p:nvPicPr>
          <p:cNvPr id="6146" name="Picture 2" descr="Васко да Гама: интересно о жизни мореплавателя">
            <a:extLst>
              <a:ext uri="{FF2B5EF4-FFF2-40B4-BE49-F238E27FC236}">
                <a16:creationId xmlns:a16="http://schemas.microsoft.com/office/drawing/2014/main" id="{B2F4B435-341D-45AB-9999-4C0D0EDC8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438" y="1885100"/>
            <a:ext cx="8198811" cy="460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6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Экспедиция Васко да Гамы — урок. География, 5 класс.">
            <a:extLst>
              <a:ext uri="{FF2B5EF4-FFF2-40B4-BE49-F238E27FC236}">
                <a16:creationId xmlns:a16="http://schemas.microsoft.com/office/drawing/2014/main" id="{D9C9E857-A509-4B06-AD0C-B60F92744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767" y="365125"/>
            <a:ext cx="8415306" cy="59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8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8669B0-7823-4DD1-92CD-B3C7EA899A1D}"/>
              </a:ext>
            </a:extLst>
          </p:cNvPr>
          <p:cNvSpPr>
            <a:spLocks noGrp="1"/>
          </p:cNvSpPr>
          <p:nvPr>
            <p:ph type="title"/>
          </p:nvPr>
        </p:nvSpPr>
        <p:spPr>
          <a:solidFill>
            <a:srgbClr val="00B0F0"/>
          </a:solidFill>
        </p:spPr>
        <p:txBody>
          <a:bodyPr>
            <a:normAutofit fontScale="90000"/>
          </a:bodyPr>
          <a:lstStyle/>
          <a:p>
            <a:pPr algn="ctr"/>
            <a:r>
              <a:rPr lang="uk-UA" sz="3200" dirty="0">
                <a:solidFill>
                  <a:srgbClr val="FFFF00"/>
                </a:solidFill>
                <a:effectLst/>
                <a:latin typeface="Times New Roman" panose="02020603050405020304" pitchFamily="18" charset="0"/>
                <a:ea typeface="Times New Roman" panose="02020603050405020304" pitchFamily="18" charset="0"/>
              </a:rPr>
              <a:t>Європейці спочатку освоювали тільки узбережжя, заснували міста, що стали центрами работоргівлі. Попит на рабів формували плантатори цукрової тростини з Америки</a:t>
            </a:r>
            <a:r>
              <a:rPr lang="uk-UA" sz="1800" dirty="0">
                <a:effectLst/>
                <a:latin typeface="Times New Roman" panose="02020603050405020304" pitchFamily="18" charset="0"/>
                <a:ea typeface="Times New Roman" panose="02020603050405020304" pitchFamily="18" charset="0"/>
              </a:rPr>
              <a:t>.</a:t>
            </a:r>
            <a:endParaRPr lang="uk-UA" dirty="0"/>
          </a:p>
        </p:txBody>
      </p:sp>
      <p:sp>
        <p:nvSpPr>
          <p:cNvPr id="3" name="Объект 2">
            <a:extLst>
              <a:ext uri="{FF2B5EF4-FFF2-40B4-BE49-F238E27FC236}">
                <a16:creationId xmlns:a16="http://schemas.microsoft.com/office/drawing/2014/main" id="{E557201D-0827-4DD9-8072-45E424B0606F}"/>
              </a:ext>
            </a:extLst>
          </p:cNvPr>
          <p:cNvSpPr>
            <a:spLocks noGrp="1"/>
          </p:cNvSpPr>
          <p:nvPr>
            <p:ph idx="1"/>
          </p:nvPr>
        </p:nvSpPr>
        <p:spPr>
          <a:xfrm>
            <a:off x="8318378" y="2121378"/>
            <a:ext cx="3035422" cy="4055586"/>
          </a:xfrm>
          <a:solidFill>
            <a:srgbClr val="00B0F0"/>
          </a:solidFill>
        </p:spPr>
        <p:txBody>
          <a:bodyPr>
            <a:normAutofit/>
          </a:bodyPr>
          <a:lstStyle/>
          <a:p>
            <a:pPr marL="0" indent="0">
              <a:buNone/>
            </a:pPr>
            <a:r>
              <a:rPr lang="uk-UA" sz="2000" b="1" dirty="0">
                <a:solidFill>
                  <a:srgbClr val="FFFF00"/>
                </a:solidFill>
                <a:effectLst/>
                <a:latin typeface="Times New Roman" panose="02020603050405020304" pitchFamily="18" charset="0"/>
                <a:ea typeface="Times New Roman" panose="02020603050405020304" pitchFamily="18" charset="0"/>
              </a:rPr>
              <a:t>«Перцевий берег» – низовинна ділянка узбережжя Атлантичного океану в Ліберії; </a:t>
            </a:r>
          </a:p>
          <a:p>
            <a:pPr marL="0" indent="0">
              <a:buNone/>
            </a:pPr>
            <a:r>
              <a:rPr lang="uk-UA" sz="2000" b="1" dirty="0">
                <a:solidFill>
                  <a:srgbClr val="FFFF00"/>
                </a:solidFill>
                <a:effectLst/>
                <a:latin typeface="Times New Roman" panose="02020603050405020304" pitchFamily="18" charset="0"/>
                <a:ea typeface="Times New Roman" panose="02020603050405020304" pitchFamily="18" charset="0"/>
              </a:rPr>
              <a:t>«Берег Слонової Кістки» – республіка Кот-Д’Івуар; </a:t>
            </a:r>
          </a:p>
          <a:p>
            <a:pPr marL="0" indent="0">
              <a:buNone/>
            </a:pPr>
            <a:r>
              <a:rPr lang="uk-UA" sz="2000" b="1" dirty="0">
                <a:solidFill>
                  <a:srgbClr val="FFFF00"/>
                </a:solidFill>
                <a:effectLst/>
                <a:latin typeface="Times New Roman" panose="02020603050405020304" pitchFamily="18" charset="0"/>
                <a:ea typeface="Times New Roman" panose="02020603050405020304" pitchFamily="18" charset="0"/>
              </a:rPr>
              <a:t>«Золотий берег» – узбережжя Гани; </a:t>
            </a:r>
          </a:p>
          <a:p>
            <a:pPr marL="0" indent="0">
              <a:buNone/>
            </a:pPr>
            <a:r>
              <a:rPr lang="uk-UA" sz="2000" b="1" dirty="0">
                <a:solidFill>
                  <a:srgbClr val="FFFF00"/>
                </a:solidFill>
                <a:latin typeface="Times New Roman" panose="02020603050405020304" pitchFamily="18" charset="0"/>
                <a:ea typeface="Times New Roman" panose="02020603050405020304" pitchFamily="18" charset="0"/>
              </a:rPr>
              <a:t>«</a:t>
            </a:r>
            <a:r>
              <a:rPr lang="uk-UA" sz="2000" b="1" dirty="0">
                <a:solidFill>
                  <a:srgbClr val="FFFF00"/>
                </a:solidFill>
                <a:effectLst/>
                <a:latin typeface="Times New Roman" panose="02020603050405020304" pitchFamily="18" charset="0"/>
                <a:ea typeface="Times New Roman" panose="02020603050405020304" pitchFamily="18" charset="0"/>
              </a:rPr>
              <a:t>Невільничий берег» – узбережжя Гвінейської затоки.</a:t>
            </a:r>
            <a:endParaRPr lang="LID4096" sz="2000" b="1" dirty="0">
              <a:solidFill>
                <a:srgbClr val="FFFF00"/>
              </a:solidFill>
            </a:endParaRPr>
          </a:p>
        </p:txBody>
      </p:sp>
      <p:pic>
        <p:nvPicPr>
          <p:cNvPr id="7170" name="Picture 2" descr="Как немцы рабами торговали | История | DW | 14.08.2013">
            <a:extLst>
              <a:ext uri="{FF2B5EF4-FFF2-40B4-BE49-F238E27FC236}">
                <a16:creationId xmlns:a16="http://schemas.microsoft.com/office/drawing/2014/main" id="{1FD61E47-7F11-4EF4-A603-5479D006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1377"/>
            <a:ext cx="7205357" cy="405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3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8B8107-0CBF-48F4-A8BE-75CF6986C7D0}"/>
              </a:ext>
            </a:extLst>
          </p:cNvPr>
          <p:cNvSpPr>
            <a:spLocks noGrp="1"/>
          </p:cNvSpPr>
          <p:nvPr>
            <p:ph type="title"/>
          </p:nvPr>
        </p:nvSpPr>
        <p:spPr>
          <a:xfrm>
            <a:off x="838200" y="365125"/>
            <a:ext cx="3298794" cy="1325563"/>
          </a:xfrm>
        </p:spPr>
        <p:txBody>
          <a:bodyPr/>
          <a:lstStyle/>
          <a:p>
            <a:r>
              <a:rPr lang="uk-UA" dirty="0"/>
              <a:t>Девід Лівінгстон </a:t>
            </a:r>
            <a:endParaRPr lang="LID4096" dirty="0"/>
          </a:p>
        </p:txBody>
      </p:sp>
      <p:sp>
        <p:nvSpPr>
          <p:cNvPr id="3" name="Объект 2">
            <a:extLst>
              <a:ext uri="{FF2B5EF4-FFF2-40B4-BE49-F238E27FC236}">
                <a16:creationId xmlns:a16="http://schemas.microsoft.com/office/drawing/2014/main" id="{83ABDE2F-9A19-426D-92DB-C29FC780A145}"/>
              </a:ext>
            </a:extLst>
          </p:cNvPr>
          <p:cNvSpPr>
            <a:spLocks noGrp="1"/>
          </p:cNvSpPr>
          <p:nvPr>
            <p:ph idx="1"/>
          </p:nvPr>
        </p:nvSpPr>
        <p:spPr>
          <a:xfrm>
            <a:off x="4332303" y="452761"/>
            <a:ext cx="7021497" cy="5724202"/>
          </a:xfrm>
          <a:solidFill>
            <a:srgbClr val="00B0F0"/>
          </a:solidFill>
        </p:spPr>
        <p:txBody>
          <a:bodyPr>
            <a:normAutofit/>
          </a:bodyPr>
          <a:lstStyle/>
          <a:p>
            <a:pPr marL="0" indent="0">
              <a:buNone/>
            </a:pPr>
            <a:r>
              <a:rPr lang="uk-UA" dirty="0">
                <a:solidFill>
                  <a:srgbClr val="FFFF00"/>
                </a:solidFill>
                <a:latin typeface="Times New Roman" panose="02020603050405020304" pitchFamily="18" charset="0"/>
                <a:cs typeface="Times New Roman" panose="02020603050405020304" pitchFamily="18" charset="0"/>
              </a:rPr>
              <a:t>Інколи, щоб усвідомити як людина жила, варто знати як вона померла! </a:t>
            </a:r>
          </a:p>
          <a:p>
            <a:pPr marL="0" indent="0">
              <a:buNone/>
            </a:pPr>
            <a:r>
              <a:rPr lang="uk-UA" dirty="0">
                <a:solidFill>
                  <a:srgbClr val="FFFF00"/>
                </a:solidFill>
                <a:latin typeface="Times New Roman" panose="02020603050405020304" pitchFamily="18" charset="0"/>
                <a:cs typeface="Times New Roman" panose="02020603050405020304" pitchFamily="18" charset="0"/>
              </a:rPr>
              <a:t>Він помер 1 травня 1873. Його вірні слуги </a:t>
            </a:r>
            <a:r>
              <a:rPr lang="uk-UA" dirty="0" err="1">
                <a:solidFill>
                  <a:srgbClr val="FFFF00"/>
                </a:solidFill>
                <a:latin typeface="Times New Roman" panose="02020603050405020304" pitchFamily="18" charset="0"/>
                <a:cs typeface="Times New Roman" panose="02020603050405020304" pitchFamily="18" charset="0"/>
              </a:rPr>
              <a:t>Сусі</a:t>
            </a:r>
            <a:r>
              <a:rPr lang="uk-UA" dirty="0">
                <a:solidFill>
                  <a:srgbClr val="FFFF00"/>
                </a:solidFill>
                <a:latin typeface="Times New Roman" panose="02020603050405020304" pitchFamily="18" charset="0"/>
                <a:cs typeface="Times New Roman" panose="02020603050405020304" pitchFamily="18" charset="0"/>
              </a:rPr>
              <a:t> й Чуму, принесли на острів Занзібар тіло та особисті речі. Тільки серце поховали у центрі Африки… 15 лютого 1874 року – через дев’ять місяців подорожі під палючим сонцем, його тіло було доставлено на східне узбережжя Африки. Труна з останками покійного була завантажена на пароплав для відправки на батьківщину. Чим він заслужив таке відношення до себе у місцевих жителів? </a:t>
            </a:r>
            <a:endParaRPr lang="LID4096" dirty="0">
              <a:solidFill>
                <a:srgbClr val="FFFF00"/>
              </a:solidFill>
              <a:latin typeface="Times New Roman" panose="02020603050405020304" pitchFamily="18" charset="0"/>
              <a:cs typeface="Times New Roman" panose="02020603050405020304" pitchFamily="18" charset="0"/>
            </a:endParaRPr>
          </a:p>
        </p:txBody>
      </p:sp>
      <p:pic>
        <p:nvPicPr>
          <p:cNvPr id="7" name="Picture 2" descr="Картинки по запросу ливингстон">
            <a:extLst>
              <a:ext uri="{FF2B5EF4-FFF2-40B4-BE49-F238E27FC236}">
                <a16:creationId xmlns:a16="http://schemas.microsoft.com/office/drawing/2014/main" id="{D7F61D42-E042-4141-AB7A-2AB49B3EAC33}"/>
              </a:ext>
            </a:extLst>
          </p:cNvPr>
          <p:cNvPicPr>
            <a:picLocks noChangeAspect="1" noChangeArrowheads="1"/>
          </p:cNvPicPr>
          <p:nvPr/>
        </p:nvPicPr>
        <p:blipFill>
          <a:blip r:embed="rId2"/>
          <a:srcRect/>
          <a:stretch>
            <a:fillRect/>
          </a:stretch>
        </p:blipFill>
        <p:spPr bwMode="auto">
          <a:xfrm>
            <a:off x="1092754" y="1825625"/>
            <a:ext cx="2769032" cy="4153549"/>
          </a:xfrm>
          <a:prstGeom prst="rect">
            <a:avLst/>
          </a:prstGeom>
          <a:noFill/>
        </p:spPr>
      </p:pic>
    </p:spTree>
    <p:extLst>
      <p:ext uri="{BB962C8B-B14F-4D97-AF65-F5344CB8AC3E}">
        <p14:creationId xmlns:p14="http://schemas.microsoft.com/office/powerpoint/2010/main" val="25367643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495</Words>
  <Application>Microsoft Office PowerPoint</Application>
  <PresentationFormat>Широкоэкранный</PresentationFormat>
  <Paragraphs>22</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Дослідження та освоєння Африки</vt:lpstr>
      <vt:lpstr>Презентация PowerPoint</vt:lpstr>
      <vt:lpstr>Нехо ІІ, фінікійці   (597-594 р. до н. е.)</vt:lpstr>
      <vt:lpstr>Бартоломеу Діаш </vt:lpstr>
      <vt:lpstr>Презентация PowerPoint</vt:lpstr>
      <vt:lpstr>Васко да Гама в 1497 р. на кораблях «Сан-Габріель», «Сан-Рафаель» і «Берріу» обігнув Африку обігнув Африку і досяг в 1498 р. Індії. Додому повернувся з вантажем прянощів та коштовностей і привіз перших африканських невільників</vt:lpstr>
      <vt:lpstr>Презентация PowerPoint</vt:lpstr>
      <vt:lpstr>Європейці спочатку освоювали тільки узбережжя, заснували міста, що стали центрами работоргівлі. Попит на рабів формували плантатори цукрової тростини з Америки.</vt:lpstr>
      <vt:lpstr>Девід Лівінгстон </vt:lpstr>
      <vt:lpstr>Презентация PowerPoint</vt:lpstr>
      <vt:lpstr>Зустріч Девіда Лівінгстона місцевими жителями: так вітали послідовного борця з работоргівлею! </vt:lpstr>
      <vt:lpstr>Зустріч  Генрі Стенлі та  Девіда Лівінгстона</vt:lpstr>
      <vt:lpstr>Єгор Ковалевський</vt:lpstr>
      <vt:lpstr>Колоніальний поділ Африки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Дослідження та освоєння Африки</dc:title>
  <dc:creator>User</dc:creator>
  <cp:lastModifiedBy>User</cp:lastModifiedBy>
  <cp:revision>18</cp:revision>
  <dcterms:created xsi:type="dcterms:W3CDTF">2020-11-04T21:38:41Z</dcterms:created>
  <dcterms:modified xsi:type="dcterms:W3CDTF">2020-11-04T23:20:35Z</dcterms:modified>
</cp:coreProperties>
</file>