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70" r:id="rId4"/>
    <p:sldId id="272" r:id="rId5"/>
    <p:sldId id="279" r:id="rId6"/>
    <p:sldId id="277" r:id="rId7"/>
    <p:sldId id="260" r:id="rId8"/>
    <p:sldId id="275" r:id="rId9"/>
    <p:sldId id="273" r:id="rId10"/>
    <p:sldId id="263" r:id="rId11"/>
    <p:sldId id="276" r:id="rId12"/>
    <p:sldId id="274" r:id="rId13"/>
    <p:sldId id="265" r:id="rId14"/>
    <p:sldId id="296" r:id="rId15"/>
    <p:sldId id="278" r:id="rId16"/>
    <p:sldId id="280" r:id="rId17"/>
    <p:sldId id="281" r:id="rId18"/>
    <p:sldId id="282" r:id="rId19"/>
    <p:sldId id="294" r:id="rId20"/>
    <p:sldId id="288" r:id="rId21"/>
    <p:sldId id="267" r:id="rId22"/>
    <p:sldId id="269" r:id="rId23"/>
    <p:sldId id="290" r:id="rId24"/>
    <p:sldId id="259" r:id="rId25"/>
    <p:sldId id="292" r:id="rId26"/>
    <p:sldId id="293" r:id="rId27"/>
    <p:sldId id="289" r:id="rId28"/>
    <p:sldId id="268" r:id="rId29"/>
    <p:sldId id="295" r:id="rId30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4E01C8-D883-4F52-B4CB-F35951A7C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904D11D-50AD-4F2C-9F66-35A4B87E0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109CC3-6919-4DDC-ADD9-675B1DCD5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86BC-A551-4BAA-AD9A-480491C4F2F6}" type="datetimeFigureOut">
              <a:rPr lang="LID4096" smtClean="0"/>
              <a:t>11/17/2020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FA18A5-E7C9-448F-9154-A3C28CB5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B67D2F-201A-45EC-B7CB-E636DF25A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EED9C-8353-4841-9FF7-7D73403CC1A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85270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CD79F-C668-4ECB-BC25-13452819F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8630D38-ECAB-4064-9C99-FC905C635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A0F072-6B58-4087-8287-B8ACB2DD7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86BC-A551-4BAA-AD9A-480491C4F2F6}" type="datetimeFigureOut">
              <a:rPr lang="LID4096" smtClean="0"/>
              <a:t>11/17/2020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CE55F-5EFB-4B3A-872B-1526ADA31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B3FE6F-67F7-4C4A-A542-42591CEB4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EED9C-8353-4841-9FF7-7D73403CC1A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3676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70A727F-9D1A-431A-BD8F-466AC6C2B0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321C67-3501-4802-831A-C658A5FAC2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AA3CF-F0D1-4073-BAC8-7F541B80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86BC-A551-4BAA-AD9A-480491C4F2F6}" type="datetimeFigureOut">
              <a:rPr lang="LID4096" smtClean="0"/>
              <a:t>11/17/2020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F9997-A00F-4113-8E49-5174F2327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D8EC1B-1770-4921-8824-03F9C2CD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EED9C-8353-4841-9FF7-7D73403CC1A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140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83068-602D-446F-8CE7-6AB3A1815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E89FA7-E4D0-4AAD-AFB7-704DA389A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089B5D-8CF2-4ED5-B413-BDB23A314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86BC-A551-4BAA-AD9A-480491C4F2F6}" type="datetimeFigureOut">
              <a:rPr lang="LID4096" smtClean="0"/>
              <a:t>11/17/2020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F072E4-52FF-4AAD-8FE5-F5CBEE7E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2D8E1A-0607-4289-9088-11395D8A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EED9C-8353-4841-9FF7-7D73403CC1A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94126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CF25E-6175-4C33-A0FF-6DF870030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E42981-7A97-45E0-989B-29900B59A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908483-681D-4E3D-98C2-20DB5EA72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86BC-A551-4BAA-AD9A-480491C4F2F6}" type="datetimeFigureOut">
              <a:rPr lang="LID4096" smtClean="0"/>
              <a:t>11/17/2020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A39EAC-ED4B-4C31-96C0-AB611ACF0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1CA644-9FEA-46B0-B8B1-5CCD076BE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EED9C-8353-4841-9FF7-7D73403CC1A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25920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5347CB-AC6A-49A8-838F-826C62016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37F12D-10F2-4A25-A1F4-4C76057040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D1867C-FF86-459C-A7DB-2588B5F83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63D67E-5E5F-4AE0-BC4E-D021EEF6A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86BC-A551-4BAA-AD9A-480491C4F2F6}" type="datetimeFigureOut">
              <a:rPr lang="LID4096" smtClean="0"/>
              <a:t>11/17/2020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A8B61A-DB77-4A09-9B5C-FF695BF6B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BD3136-CEBA-42A4-98EC-246580C0B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EED9C-8353-4841-9FF7-7D73403CC1A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38546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4797CF-C398-4192-8564-65D0B0C55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748CB6-689D-4256-8807-CBD62339D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487474-5752-4EC4-B264-2E4E27C3E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B35C05-2AA7-4505-8B71-77EED6BE76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6F0DA6-65B1-48B5-8168-FE421DC88F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AF1ACDB-D7EC-4D56-8DC4-A84C72CA5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86BC-A551-4BAA-AD9A-480491C4F2F6}" type="datetimeFigureOut">
              <a:rPr lang="LID4096" smtClean="0"/>
              <a:t>11/17/2020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5AD4C5-C0DC-406B-86EF-A7AB7B43A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69307A6-687A-4D3B-B09B-8392AEFD5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EED9C-8353-4841-9FF7-7D73403CC1A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67539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FF545-2EDC-4090-AF0E-67A274E87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A33F9CD-67D0-4368-A798-B08A8C7D1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86BC-A551-4BAA-AD9A-480491C4F2F6}" type="datetimeFigureOut">
              <a:rPr lang="LID4096" smtClean="0"/>
              <a:t>11/17/2020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C1AAA86-81B9-4F17-BA91-CF47A903A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125CE25-DDD1-4485-9C76-74D91CBB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EED9C-8353-4841-9FF7-7D73403CC1A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52228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65561F0-4DB4-4B9C-A403-645A52A3A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86BC-A551-4BAA-AD9A-480491C4F2F6}" type="datetimeFigureOut">
              <a:rPr lang="LID4096" smtClean="0"/>
              <a:t>11/17/2020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36DF1A8-4D09-40DE-82C7-89A1BA882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DE9BAF8-E3B3-458D-957C-400967EC1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EED9C-8353-4841-9FF7-7D73403CC1A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657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69B48A-98BD-4D68-8A3C-5E9724645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85D151-3235-4E71-92CE-BF3C39B27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E775C6-2185-42A0-9265-281CC31C72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95560E-41DF-4698-A9BD-354E357B6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86BC-A551-4BAA-AD9A-480491C4F2F6}" type="datetimeFigureOut">
              <a:rPr lang="LID4096" smtClean="0"/>
              <a:t>11/17/2020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1F3902-0358-4E82-A4A2-A3063310D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380975-807B-4FBB-9C8B-44E822078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EED9C-8353-4841-9FF7-7D73403CC1A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84519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C37FE9-97D4-4AE1-B6EC-3ACE6790B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8C2DD3-AB28-4C3F-ACB9-2B9ACC6A9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200502-E754-433D-B72F-F7A534360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6962E2-4253-4A58-8517-F33D439F7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986BC-A551-4BAA-AD9A-480491C4F2F6}" type="datetimeFigureOut">
              <a:rPr lang="LID4096" smtClean="0"/>
              <a:t>11/17/2020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8EE057-BD2F-408D-9FF1-404D4F7B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7260B3-4CBB-4CA9-9647-70A226A18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EED9C-8353-4841-9FF7-7D73403CC1A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93248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BC70B-56E0-4A51-8578-0EE35769F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3E25A9-A3EC-49F5-BD71-579A0918B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D3E083-35F8-41DA-B0BE-F0E53C4460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986BC-A551-4BAA-AD9A-480491C4F2F6}" type="datetimeFigureOut">
              <a:rPr lang="LID4096" smtClean="0"/>
              <a:t>11/17/2020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188E53-8AE0-4CBC-AED2-CEAE305999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898389-6D1C-4765-A8FC-51FA499CC6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EED9C-8353-4841-9FF7-7D73403CC1A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45354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91DE1C-7B68-4EC8-BA1B-24BF4A8E0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65824"/>
            <a:ext cx="9144000" cy="3364637"/>
          </a:xfrm>
        </p:spPr>
        <p:txBody>
          <a:bodyPr>
            <a:normAutofit/>
          </a:bodyPr>
          <a:lstStyle/>
          <a:p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Сільське господарство світу. Географія основних зернових і технічних культур та виробництва продукції тваринництва. Зональність світового сільського господарства. Найбільші країни-виробники та експортери сільськогосподарської продукції. Практична робота №3 Визначення основних технічних культур п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омірного та тропічного 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поясів</a:t>
            </a:r>
            <a:endParaRPr lang="LID4096" sz="28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55171F-254E-4C3D-8D66-CBBB1361AE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5300" y="4500978"/>
            <a:ext cx="3432699" cy="756821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Бартош Є.М.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364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25A7D-4573-43C1-896D-3C402456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730623" cy="1325563"/>
          </a:xfrm>
        </p:spPr>
        <p:txBody>
          <a:bodyPr/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Кукурудза</a:t>
            </a:r>
            <a:br>
              <a:rPr lang="uk-UA" dirty="0"/>
            </a:br>
            <a:endParaRPr lang="LID4096" dirty="0"/>
          </a:p>
        </p:txBody>
      </p:sp>
      <p:pic>
        <p:nvPicPr>
          <p:cNvPr id="7170" name="Picture 2" descr="Ринок кукурудзи: основні тренди — Агробізнес сьогодні">
            <a:extLst>
              <a:ext uri="{FF2B5EF4-FFF2-40B4-BE49-F238E27FC236}">
                <a16:creationId xmlns:a16="http://schemas.microsoft.com/office/drawing/2014/main" id="{847BE5B7-F8A1-4E52-AAE1-DB03A82D8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45" y="286040"/>
            <a:ext cx="7141348" cy="620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629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8D3EA-9B21-4CC7-9F7E-9D55E68B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EE2F2E-9C93-4FF1-8EFE-AFE7C1460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6304" y="1825625"/>
            <a:ext cx="3617495" cy="4351338"/>
          </a:xfrm>
        </p:spPr>
        <p:txBody>
          <a:bodyPr/>
          <a:lstStyle/>
          <a:p>
            <a:endParaRPr lang="LID4096"/>
          </a:p>
        </p:txBody>
      </p:sp>
      <p:pic>
        <p:nvPicPr>
          <p:cNvPr id="9218" name="Picture 2" descr="АгроЕкспедиція 2018 Кукурудза. Підсумки кукурудзяного року —  SuperAgronom.com">
            <a:extLst>
              <a:ext uri="{FF2B5EF4-FFF2-40B4-BE49-F238E27FC236}">
                <a16:creationId xmlns:a16="http://schemas.microsoft.com/office/drawing/2014/main" id="{FAC79FBE-23F3-419A-9A24-EC8C49DB6B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0" b="11198"/>
          <a:stretch/>
        </p:blipFill>
        <p:spPr bwMode="auto">
          <a:xfrm>
            <a:off x="169127" y="221941"/>
            <a:ext cx="11902999" cy="595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273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4B745C-3ED9-4E0C-8880-97A704EA7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083"/>
            <a:ext cx="10515600" cy="614025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ECB929-44A3-4A38-82AB-E2BC8FF64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0105" y="1825625"/>
            <a:ext cx="2603694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11266" name="Picture 2" descr="Rice-growing areas around the world (modified after Monfreda,... | Download  Scientific Diagram">
            <a:extLst>
              <a:ext uri="{FF2B5EF4-FFF2-40B4-BE49-F238E27FC236}">
                <a16:creationId xmlns:a16="http://schemas.microsoft.com/office/drawing/2014/main" id="{EB213C56-5225-4B95-A670-DCA0F5350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075" y="837108"/>
            <a:ext cx="10141566" cy="57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012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AEE52-FA5E-45DC-993A-63A6E81E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9F546B-4909-46FF-A8A9-1A4388D3D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0010" y="1825625"/>
            <a:ext cx="6363789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9218" name="Picture 2" descr="Производство ячменя в мире. Страны-производители ячменя">
            <a:extLst>
              <a:ext uri="{FF2B5EF4-FFF2-40B4-BE49-F238E27FC236}">
                <a16:creationId xmlns:a16="http://schemas.microsoft.com/office/drawing/2014/main" id="{0C0208A3-13A9-423C-8DC0-8EBC06C59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744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463F85-7D32-4F46-ABF1-528AD9319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550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Практична робота №3 Визначення основних технічних культур п</a:t>
            </a:r>
            <a:r>
              <a:rPr lang="uk-UA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омірного та тропічного кліматичних </a:t>
            </a:r>
            <a:r>
              <a:rPr lang="uk-UA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поясів</a:t>
            </a:r>
            <a:endParaRPr lang="LID4096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28C35D-D418-4FAB-8265-4032FA807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0629"/>
            <a:ext cx="10515600" cy="1020932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Поділіть сторінку зошита на дві колонки і записуйте до них технічні культури, розглянуті на наступних слайдах </a:t>
            </a:r>
          </a:p>
          <a:p>
            <a:pPr marL="0" indent="0">
              <a:buNone/>
            </a:pPr>
            <a:endParaRPr lang="LID4096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23463208-BEE2-4D8F-8643-E86A8877EE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69177"/>
              </p:ext>
            </p:extLst>
          </p:nvPr>
        </p:nvGraphicFramePr>
        <p:xfrm>
          <a:off x="1330663" y="2281561"/>
          <a:ext cx="9242642" cy="3835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1321">
                  <a:extLst>
                    <a:ext uri="{9D8B030D-6E8A-4147-A177-3AD203B41FA5}">
                      <a16:colId xmlns:a16="http://schemas.microsoft.com/office/drawing/2014/main" val="2447982097"/>
                    </a:ext>
                  </a:extLst>
                </a:gridCol>
                <a:gridCol w="4621321">
                  <a:extLst>
                    <a:ext uri="{9D8B030D-6E8A-4147-A177-3AD203B41FA5}">
                      <a16:colId xmlns:a16="http://schemas.microsoft.com/office/drawing/2014/main" val="525680018"/>
                    </a:ext>
                  </a:extLst>
                </a:gridCol>
              </a:tblGrid>
              <a:tr h="797550">
                <a:tc>
                  <a:txBody>
                    <a:bodyPr/>
                    <a:lstStyle/>
                    <a:p>
                      <a:r>
                        <a:rPr lang="uk-UA" dirty="0"/>
                        <a:t>Помірний (і субтропічний) пояси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Тропічний (і субекваторіальний та екваторіальний) пояси </a:t>
                      </a:r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498174"/>
                  </a:ext>
                </a:extLst>
              </a:tr>
              <a:tr h="462073">
                <a:tc>
                  <a:txBody>
                    <a:bodyPr/>
                    <a:lstStyle/>
                    <a:p>
                      <a:r>
                        <a:rPr lang="uk-UA" dirty="0"/>
                        <a:t>Олійні 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007608"/>
                  </a:ext>
                </a:extLst>
              </a:tr>
              <a:tr h="462073">
                <a:tc>
                  <a:txBody>
                    <a:bodyPr/>
                    <a:lstStyle/>
                    <a:p>
                      <a:r>
                        <a:rPr lang="uk-UA" dirty="0"/>
                        <a:t>Волокнисті 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072564"/>
                  </a:ext>
                </a:extLst>
              </a:tr>
              <a:tr h="727240">
                <a:tc>
                  <a:txBody>
                    <a:bodyPr/>
                    <a:lstStyle/>
                    <a:p>
                      <a:r>
                        <a:rPr lang="uk-UA" dirty="0"/>
                        <a:t>Цукристі</a:t>
                      </a:r>
                    </a:p>
                    <a:p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376555"/>
                  </a:ext>
                </a:extLst>
              </a:tr>
              <a:tr h="462073">
                <a:tc>
                  <a:txBody>
                    <a:bodyPr/>
                    <a:lstStyle/>
                    <a:p>
                      <a:r>
                        <a:rPr lang="uk-UA" dirty="0"/>
                        <a:t>Тонізуючі </a:t>
                      </a:r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995059"/>
                  </a:ext>
                </a:extLst>
              </a:tr>
              <a:tr h="462073"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946821"/>
                  </a:ext>
                </a:extLst>
              </a:tr>
              <a:tr h="462073">
                <a:tc>
                  <a:txBody>
                    <a:bodyPr/>
                    <a:lstStyle/>
                    <a:p>
                      <a:endParaRPr lang="LID4096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LID4096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696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8155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4184C4-35B5-4078-A9CA-E74E2B8D5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976021" cy="2378075"/>
          </a:xfrm>
        </p:spPr>
        <p:txBody>
          <a:bodyPr>
            <a:norm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Олійні культури світу</a:t>
            </a:r>
            <a:endParaRPr lang="LID4096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Сільське господарство світу » mozok.click">
            <a:extLst>
              <a:ext uri="{FF2B5EF4-FFF2-40B4-BE49-F238E27FC236}">
                <a16:creationId xmlns:a16="http://schemas.microsoft.com/office/drawing/2014/main" id="{C969C7F6-69EF-49F6-BF0B-226F080B8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b="4045"/>
          <a:stretch/>
        </p:blipFill>
        <p:spPr bwMode="auto">
          <a:xfrm>
            <a:off x="2929631" y="77679"/>
            <a:ext cx="7533590" cy="670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737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8AFAB-32CC-4185-8008-0EBBF424A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Виробництво соняшнику в світі, млн т</a:t>
            </a:r>
            <a:endParaRPr lang="LID4096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F3688A-5F0D-46DF-B172-D3D67DAAF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400" y="1825625"/>
            <a:ext cx="6883400" cy="4351338"/>
          </a:xfrm>
        </p:spPr>
        <p:txBody>
          <a:bodyPr/>
          <a:lstStyle/>
          <a:p>
            <a:endParaRPr lang="LID4096"/>
          </a:p>
        </p:txBody>
      </p:sp>
      <p:pic>
        <p:nvPicPr>
          <p:cNvPr id="14338" name="Picture 2" descr="Світове виробництво соняшнику | Yara Україна">
            <a:extLst>
              <a:ext uri="{FF2B5EF4-FFF2-40B4-BE49-F238E27FC236}">
                <a16:creationId xmlns:a16="http://schemas.microsoft.com/office/drawing/2014/main" id="{364FC263-343F-4D01-9E42-DDBE91B169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" t="10132" r="1293" b="3865"/>
          <a:stretch/>
        </p:blipFill>
        <p:spPr bwMode="auto">
          <a:xfrm>
            <a:off x="582967" y="1866406"/>
            <a:ext cx="11150354" cy="4500979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502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E54E6F-727C-4D21-BF21-B7E33127F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142" y="365125"/>
            <a:ext cx="4965658" cy="877749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Вирощування сої</a:t>
            </a:r>
            <a:endParaRPr lang="LID4096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Соя — Википедия">
            <a:extLst>
              <a:ext uri="{FF2B5EF4-FFF2-40B4-BE49-F238E27FC236}">
                <a16:creationId xmlns:a16="http://schemas.microsoft.com/office/drawing/2014/main" id="{A5816AFD-DCF1-4569-864D-6FEBE4229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44" y="3429000"/>
            <a:ext cx="3964619" cy="297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Соя">
            <a:extLst>
              <a:ext uri="{FF2B5EF4-FFF2-40B4-BE49-F238E27FC236}">
                <a16:creationId xmlns:a16="http://schemas.microsoft.com/office/drawing/2014/main" id="{14829D45-DA62-400F-9D06-1104859F4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43" y="150921"/>
            <a:ext cx="4029913" cy="305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Фермерский бизнес: выращивание сои">
            <a:extLst>
              <a:ext uri="{FF2B5EF4-FFF2-40B4-BE49-F238E27FC236}">
                <a16:creationId xmlns:a16="http://schemas.microsoft.com/office/drawing/2014/main" id="{0C699FE9-B587-4EC7-AE1B-776F285A4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788" y="1487414"/>
            <a:ext cx="6874194" cy="491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208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7363EE-7BB4-4759-A8FC-D77B3FFF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5104" y="365125"/>
            <a:ext cx="5428695" cy="1325563"/>
          </a:xfrm>
        </p:spPr>
        <p:txBody>
          <a:bodyPr/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Арахіс 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арахис — arachis hypogaea">
            <a:extLst>
              <a:ext uri="{FF2B5EF4-FFF2-40B4-BE49-F238E27FC236}">
                <a16:creationId xmlns:a16="http://schemas.microsoft.com/office/drawing/2014/main" id="{ACB3AC28-FC8A-4286-8B6E-4E6E89CF07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94635"/>
            <a:ext cx="4269330" cy="323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Вирощувати арахіс можливо і на Чернігівщині — Головне управління  Держпродспоживслужби в Чернігівській області">
            <a:extLst>
              <a:ext uri="{FF2B5EF4-FFF2-40B4-BE49-F238E27FC236}">
                <a16:creationId xmlns:a16="http://schemas.microsoft.com/office/drawing/2014/main" id="{9264BA94-99B5-4E0F-BF07-250FF2CC6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873" y="2112885"/>
            <a:ext cx="6673288" cy="444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Арахіс - вирощування">
            <a:extLst>
              <a:ext uri="{FF2B5EF4-FFF2-40B4-BE49-F238E27FC236}">
                <a16:creationId xmlns:a16="http://schemas.microsoft.com/office/drawing/2014/main" id="{CB95C3C5-777E-4984-A3A7-0FFBB29FD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3555508"/>
            <a:ext cx="4269330" cy="305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427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2D5A7-44D2-4579-A91A-522A020FF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Олійна пальма</a:t>
            </a:r>
            <a:endParaRPr lang="LID4096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F0F3AB-F01F-4FD4-A4E6-3E2A67B22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4356" y="1825625"/>
            <a:ext cx="4629443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14338" name="Picture 2" descr="Олійна пальма — Вікіпедія">
            <a:extLst>
              <a:ext uri="{FF2B5EF4-FFF2-40B4-BE49-F238E27FC236}">
                <a16:creationId xmlns:a16="http://schemas.microsoft.com/office/drawing/2014/main" id="{133D998F-E11D-4023-BB71-5BE1A52CA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35" y="1556319"/>
            <a:ext cx="3427535" cy="488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Олійна пальма — Вікіпедія">
            <a:extLst>
              <a:ext uri="{FF2B5EF4-FFF2-40B4-BE49-F238E27FC236}">
                <a16:creationId xmlns:a16="http://schemas.microsoft.com/office/drawing/2014/main" id="{AA13F8EA-6DC2-42EB-BEB4-165E709B4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603" y="1556319"/>
            <a:ext cx="7334924" cy="488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950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0A1CB-6B22-46CC-BC76-B28BE35C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ACF7D2-BFA7-48DE-A4EF-B6E9B55DD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726" y="1825625"/>
            <a:ext cx="5384074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10242" name="Picture 2" descr="Рослинництво світу - Підручник з Географії. 9 клас. Бойко - Нова програма">
            <a:extLst>
              <a:ext uri="{FF2B5EF4-FFF2-40B4-BE49-F238E27FC236}">
                <a16:creationId xmlns:a16="http://schemas.microsoft.com/office/drawing/2014/main" id="{8715B34D-759C-46CE-AD3B-2C82E7F4E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705" y="128558"/>
            <a:ext cx="7563775" cy="654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630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B9DC65-501A-4B50-884C-AB6DF074C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0070" y="719091"/>
            <a:ext cx="2041864" cy="1159765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Кокоси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1A218F-7B84-4A70-8C19-0A069FA92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8068" y="3137095"/>
            <a:ext cx="2195732" cy="303986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7170" name="Picture 2" descr="Кокосовые пальмы (Cocos nucifera)">
            <a:extLst>
              <a:ext uri="{FF2B5EF4-FFF2-40B4-BE49-F238E27FC236}">
                <a16:creationId xmlns:a16="http://schemas.microsoft.com/office/drawing/2014/main" id="{5BD40084-9DC1-46F4-8CF8-B81E0B1EE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" t="31449" r="2528" b="23376"/>
          <a:stretch/>
        </p:blipFill>
        <p:spPr bwMode="auto">
          <a:xfrm>
            <a:off x="7191479" y="286181"/>
            <a:ext cx="4589756" cy="168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окосовая пальма или где растут кокосы: фото, описание">
            <a:extLst>
              <a:ext uri="{FF2B5EF4-FFF2-40B4-BE49-F238E27FC236}">
                <a16:creationId xmlns:a16="http://schemas.microsoft.com/office/drawing/2014/main" id="{069FBB0C-2893-4975-91C3-C85D53DAA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235" y="2067025"/>
            <a:ext cx="6356696" cy="44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Банан (Musa)">
            <a:extLst>
              <a:ext uri="{FF2B5EF4-FFF2-40B4-BE49-F238E27FC236}">
                <a16:creationId xmlns:a16="http://schemas.microsoft.com/office/drawing/2014/main" id="{27F0F8FA-91F3-4A6A-878F-769F245E6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27641" r="3386" b="16003"/>
          <a:stretch/>
        </p:blipFill>
        <p:spPr bwMode="auto">
          <a:xfrm>
            <a:off x="277402" y="102784"/>
            <a:ext cx="3666057" cy="168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банан - Страны-производители (Тонны) - 2016">
            <a:extLst>
              <a:ext uri="{FF2B5EF4-FFF2-40B4-BE49-F238E27FC236}">
                <a16:creationId xmlns:a16="http://schemas.microsoft.com/office/drawing/2014/main" id="{9D67CAFA-B945-45EC-8EAA-469C04DD1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03" y="3883334"/>
            <a:ext cx="4652166" cy="269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Нові сорти бананів у Туреччині: урожайність вища вдвічі">
            <a:extLst>
              <a:ext uri="{FF2B5EF4-FFF2-40B4-BE49-F238E27FC236}">
                <a16:creationId xmlns:a16="http://schemas.microsoft.com/office/drawing/2014/main" id="{247704B2-AF1B-43C0-9C6B-372D624AF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02" y="1874158"/>
            <a:ext cx="2936313" cy="192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4A6572-C20C-4F00-9207-7F8E3C745D81}"/>
              </a:ext>
            </a:extLst>
          </p:cNvPr>
          <p:cNvSpPr txBox="1"/>
          <p:nvPr/>
        </p:nvSpPr>
        <p:spPr>
          <a:xfrm>
            <a:off x="3259093" y="2328336"/>
            <a:ext cx="1882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Банани</a:t>
            </a:r>
            <a:endParaRPr lang="LID4096" sz="3600" dirty="0"/>
          </a:p>
        </p:txBody>
      </p:sp>
    </p:spTree>
    <p:extLst>
      <p:ext uri="{BB962C8B-B14F-4D97-AF65-F5344CB8AC3E}">
        <p14:creationId xmlns:p14="http://schemas.microsoft.com/office/powerpoint/2010/main" val="3418630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EC592-D087-4EF2-BA4C-928D72417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4039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Волокнисті культури світу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67BE8D-C957-4674-B071-10D78B70B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9908" y="1825625"/>
            <a:ext cx="5553891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11266" name="Picture 2" descr="Первинний сектор господарства - Сайт geografiamozil2!">
            <a:extLst>
              <a:ext uri="{FF2B5EF4-FFF2-40B4-BE49-F238E27FC236}">
                <a16:creationId xmlns:a16="http://schemas.microsoft.com/office/drawing/2014/main" id="{D35B20B8-12B5-4099-A8C6-F9B94F501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" t="5406" r="4396" b="3515"/>
          <a:stretch/>
        </p:blipFill>
        <p:spPr bwMode="auto">
          <a:xfrm>
            <a:off x="1526959" y="905521"/>
            <a:ext cx="8797771" cy="583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958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8E92A0-95D8-409D-AAB9-6C8BE961E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8B164E-A804-43D0-B0D4-24DD99E9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5406" y="1825625"/>
            <a:ext cx="5658394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13314" name="Picture 2" descr="Рослинництво світу » storinka.click">
            <a:extLst>
              <a:ext uri="{FF2B5EF4-FFF2-40B4-BE49-F238E27FC236}">
                <a16:creationId xmlns:a16="http://schemas.microsoft.com/office/drawing/2014/main" id="{4D4444A7-6DB0-42B0-9DD1-5DF9D38BD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60" y="385523"/>
            <a:ext cx="10550840" cy="610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339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5539BA-8B01-4680-B408-1268B2069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040" y="2733166"/>
            <a:ext cx="8185211" cy="695833"/>
          </a:xfrm>
        </p:spPr>
        <p:txBody>
          <a:bodyPr>
            <a:normAutofit fontScale="90000"/>
          </a:bodyPr>
          <a:lstStyle/>
          <a:p>
            <a:br>
              <a:rPr lang="uk-UA" dirty="0"/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Цукровий буряк          Цукрова тростина</a:t>
            </a:r>
            <a:br>
              <a:rPr lang="uk-UA" dirty="0"/>
            </a:br>
            <a:r>
              <a:rPr lang="uk-UA" dirty="0"/>
              <a:t> </a:t>
            </a:r>
            <a:endParaRPr lang="LID4096" dirty="0"/>
          </a:p>
        </p:txBody>
      </p:sp>
      <p:pic>
        <p:nvPicPr>
          <p:cNvPr id="9218" name="Picture 2" descr="О сахаре: chispa1707 — LiveJournal">
            <a:extLst>
              <a:ext uri="{FF2B5EF4-FFF2-40B4-BE49-F238E27FC236}">
                <a16:creationId xmlns:a16="http://schemas.microsoft.com/office/drawing/2014/main" id="{663002C8-D9B5-4822-832A-4B3037E0B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16645" r="1710" b="18851"/>
          <a:stretch/>
        </p:blipFill>
        <p:spPr bwMode="auto">
          <a:xfrm>
            <a:off x="5775393" y="3428998"/>
            <a:ext cx="5929046" cy="307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сахарная свекла — beta vulgaris">
            <a:extLst>
              <a:ext uri="{FF2B5EF4-FFF2-40B4-BE49-F238E27FC236}">
                <a16:creationId xmlns:a16="http://schemas.microsoft.com/office/drawing/2014/main" id="{566E027C-2F82-4CF6-AD46-662C35EA8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5" r="2764" b="14060"/>
          <a:stretch/>
        </p:blipFill>
        <p:spPr bwMode="auto">
          <a:xfrm>
            <a:off x="487561" y="3428999"/>
            <a:ext cx="5013059" cy="307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Виробництво продуктів харчування у світі » storinka.click">
            <a:extLst>
              <a:ext uri="{FF2B5EF4-FFF2-40B4-BE49-F238E27FC236}">
                <a16:creationId xmlns:a16="http://schemas.microsoft.com/office/drawing/2014/main" id="{F7DAC3C0-EA82-4B28-81D3-7DFD006DB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62" y="243951"/>
            <a:ext cx="2356051" cy="303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Світове виробництво цукрових буряків | Yara Україна">
            <a:extLst>
              <a:ext uri="{FF2B5EF4-FFF2-40B4-BE49-F238E27FC236}">
                <a16:creationId xmlns:a16="http://schemas.microsoft.com/office/drawing/2014/main" id="{144245E3-A5DD-4E53-A1FC-0128DD50F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681" y="269381"/>
            <a:ext cx="3637164" cy="239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Цукровий буряк vs. цукрова тростина: краща сировина для виробництва цукру  та етанолу (частина 1)">
            <a:extLst>
              <a:ext uri="{FF2B5EF4-FFF2-40B4-BE49-F238E27FC236}">
                <a16:creationId xmlns:a16="http://schemas.microsoft.com/office/drawing/2014/main" id="{1EC23BF9-C961-4446-BDA1-73B8A524A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13" y="235724"/>
            <a:ext cx="48768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864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54C9F0-B133-4DE3-A777-A2776B75E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54164B-B67C-4876-B6E6-4D446BF9B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20" y="1825625"/>
            <a:ext cx="5135880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3074" name="Picture 2" descr="ОБРІЙ&quot;: 2016">
            <a:extLst>
              <a:ext uri="{FF2B5EF4-FFF2-40B4-BE49-F238E27FC236}">
                <a16:creationId xmlns:a16="http://schemas.microsoft.com/office/drawing/2014/main" id="{22CC859E-501B-425B-9C33-530C95D55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769" y="365125"/>
            <a:ext cx="8044359" cy="609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264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17D0FB-671E-4A6B-97B0-058AFC411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623" y="169817"/>
            <a:ext cx="1526960" cy="1219031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Кава</a:t>
            </a:r>
            <a:r>
              <a:rPr lang="uk-UA" dirty="0"/>
              <a:t> </a:t>
            </a:r>
            <a:endParaRPr lang="LID4096" dirty="0"/>
          </a:p>
        </p:txBody>
      </p:sp>
      <p:pic>
        <p:nvPicPr>
          <p:cNvPr id="12292" name="Picture 4" descr="Кавове дерево.">
            <a:extLst>
              <a:ext uri="{FF2B5EF4-FFF2-40B4-BE49-F238E27FC236}">
                <a16:creationId xmlns:a16="http://schemas.microsoft.com/office/drawing/2014/main" id="{BDC696CA-9DD1-4A82-82D7-7C0C54B9F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589" y="2050741"/>
            <a:ext cx="6042054" cy="453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Кава: хто вирощує, п'є і платить найбільше - BBC News Україна">
            <a:extLst>
              <a:ext uri="{FF2B5EF4-FFF2-40B4-BE49-F238E27FC236}">
                <a16:creationId xmlns:a16="http://schemas.microsoft.com/office/drawing/2014/main" id="{9A594763-CEDB-4A2E-871B-113E2F169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55" y="3342967"/>
            <a:ext cx="5015715" cy="323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раїни-виробники - coffeetea">
            <a:extLst>
              <a:ext uri="{FF2B5EF4-FFF2-40B4-BE49-F238E27FC236}">
                <a16:creationId xmlns:a16="http://schemas.microsoft.com/office/drawing/2014/main" id="{D338E798-1D96-4ABE-BB65-EF9630058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56" y="169817"/>
            <a:ext cx="5015715" cy="301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Мировые страны-производители кофе | Сайт любителей кофе">
            <a:extLst>
              <a:ext uri="{FF2B5EF4-FFF2-40B4-BE49-F238E27FC236}">
                <a16:creationId xmlns:a16="http://schemas.microsoft.com/office/drawing/2014/main" id="{DCCC3F04-C750-4603-9C4B-30EB4B618E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1" b="21012"/>
          <a:stretch/>
        </p:blipFill>
        <p:spPr bwMode="auto">
          <a:xfrm>
            <a:off x="6970770" y="169817"/>
            <a:ext cx="4762500" cy="175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449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120B3C-3D24-41F1-A0B5-AC28B0702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091" y="871152"/>
            <a:ext cx="5769746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Чай </a:t>
            </a:r>
            <a:endParaRPr lang="LID4096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Чай китайский">
            <a:extLst>
              <a:ext uri="{FF2B5EF4-FFF2-40B4-BE49-F238E27FC236}">
                <a16:creationId xmlns:a16="http://schemas.microsoft.com/office/drawing/2014/main" id="{A2E990A5-C803-4A2A-AF72-10C7F854E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" t="5018" r="4401" b="12705"/>
          <a:stretch/>
        </p:blipFill>
        <p:spPr bwMode="auto">
          <a:xfrm>
            <a:off x="514903" y="305885"/>
            <a:ext cx="4429959" cy="295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Вирощування чаю">
            <a:extLst>
              <a:ext uri="{FF2B5EF4-FFF2-40B4-BE49-F238E27FC236}">
                <a16:creationId xmlns:a16="http://schemas.microsoft.com/office/drawing/2014/main" id="{8DAED3C7-E607-4DBD-91D8-DA4584670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785" y="2196715"/>
            <a:ext cx="6543526" cy="434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Вирощування чайного дерева, збір чайного листа і виробництво чаю">
            <a:extLst>
              <a:ext uri="{FF2B5EF4-FFF2-40B4-BE49-F238E27FC236}">
                <a16:creationId xmlns:a16="http://schemas.microsoft.com/office/drawing/2014/main" id="{3D4717A8-9109-4434-A57A-43DD91268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3" y="3511376"/>
            <a:ext cx="4429959" cy="294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979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527308-EFD4-448C-AB00-096BE75DB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2" y="365125"/>
            <a:ext cx="3622090" cy="1325563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Какао 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Дерево, на котором растет шоколад | Неизвестное об известном - интересные  факты о растениях и животных">
            <a:extLst>
              <a:ext uri="{FF2B5EF4-FFF2-40B4-BE49-F238E27FC236}">
                <a16:creationId xmlns:a16="http://schemas.microsoft.com/office/drawing/2014/main" id="{430E14FF-D402-4409-840E-67E7D197B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727" y="2085067"/>
            <a:ext cx="6285297" cy="424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акао — theobroma">
            <a:extLst>
              <a:ext uri="{FF2B5EF4-FFF2-40B4-BE49-F238E27FC236}">
                <a16:creationId xmlns:a16="http://schemas.microsoft.com/office/drawing/2014/main" id="{69F476A9-C136-427C-BA99-6F20EFD147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5" b="24593"/>
          <a:stretch/>
        </p:blipFill>
        <p:spPr bwMode="auto">
          <a:xfrm>
            <a:off x="431532" y="525447"/>
            <a:ext cx="4924083" cy="212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ВИРОБНИЦТВО ПРОДУКТІВ ХАРЧУВАННЯ У СВІТІ - ВИРОБНИЦТВО ХАРЧОВИХ ПРОДУКТІВ,  НАПОЇВ - Вторинний сектор господарства - Підручник Географія 9 клас - А.І.  Довгань - Генеза 2017">
            <a:extLst>
              <a:ext uri="{FF2B5EF4-FFF2-40B4-BE49-F238E27FC236}">
                <a16:creationId xmlns:a16="http://schemas.microsoft.com/office/drawing/2014/main" id="{27A5D08E-44E3-43B8-BFC4-1F62A63EC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32" y="3835153"/>
            <a:ext cx="4832926" cy="24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505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1FDD6A-1C31-4FA9-83D5-77D9EF9ED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993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Тваринництво світу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Структура світового сільського господарства - Підручник з Географії. 9  клас. Надтока - Нова програма">
            <a:extLst>
              <a:ext uri="{FF2B5EF4-FFF2-40B4-BE49-F238E27FC236}">
                <a16:creationId xmlns:a16="http://schemas.microsoft.com/office/drawing/2014/main" id="{275738EE-C797-4E1C-B2C4-9DAE1A8A0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" t="1292" r="510" b="1352"/>
          <a:stretch/>
        </p:blipFill>
        <p:spPr bwMode="auto">
          <a:xfrm>
            <a:off x="1171852" y="1296140"/>
            <a:ext cx="9747682" cy="535323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6101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A18D41-E2E9-47FE-BB12-A4D575492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Домашнє завдання:</a:t>
            </a:r>
            <a:endParaRPr lang="LID4096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80CD7A-00BC-4B48-B8B2-5A0B6A919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Опрацювати § 14, вивчити географію головних сільськогосподарських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світу, їх провідні </a:t>
            </a: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кра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їни-виробники та експортери.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277586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88DC0-E512-42E9-BCFD-8A10EA191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5605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Сільське господарство світу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СТРУКТУРА СВІТОВОГО СІЛЬСЬКОГО ГОСПОДАРСТВА - СІЛЬСЬКЕ ГОСПОДАРСТВО. ЛІСОВЕ  ГОСПОДАРСТВО - СЕКТОРАЛЬНА СТРУКТУРА СВІТОВОГО ГОСПОДАРСТВА ТА ГОСПОДАРСТВА  УКРАЇНИ. ПЕРВИННИЙ СЕКТОР - Підручник Географія 9 клас - О. Ф. Надтока -  Оріон 2017">
            <a:extLst>
              <a:ext uri="{FF2B5EF4-FFF2-40B4-BE49-F238E27FC236}">
                <a16:creationId xmlns:a16="http://schemas.microsoft.com/office/drawing/2014/main" id="{DBB41F3F-680A-4D15-A2A9-0FC744AF4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917" y="1249758"/>
            <a:ext cx="9796166" cy="550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25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CA0B19-1110-4C79-B035-C6A6489D5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929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Зернові культури світу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904F66-B2DD-46D0-94B1-10C87DFD7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5257800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1026" name="Picture 2" descr="Світове сільське господарство: значення, внутрішньогалузева структура,  міжгалузеві зв'язки, аграрні відносини — Гипермаркет знаний">
            <a:extLst>
              <a:ext uri="{FF2B5EF4-FFF2-40B4-BE49-F238E27FC236}">
                <a16:creationId xmlns:a16="http://schemas.microsoft.com/office/drawing/2014/main" id="{BE1C271D-E773-4114-B47B-0E7586250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4" b="9608"/>
          <a:stretch/>
        </p:blipFill>
        <p:spPr bwMode="auto">
          <a:xfrm>
            <a:off x="1231394" y="924417"/>
            <a:ext cx="9729212" cy="571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998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59D7A8-5357-4F28-911D-F2C0DD422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877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Рік на рік ……..</a:t>
            </a:r>
            <a:b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2014                                                          2015</a:t>
            </a:r>
            <a:endParaRPr lang="LID4096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Рослинництво світу » storinka.click">
            <a:extLst>
              <a:ext uri="{FF2B5EF4-FFF2-40B4-BE49-F238E27FC236}">
                <a16:creationId xmlns:a16="http://schemas.microsoft.com/office/drawing/2014/main" id="{B24A34FE-C20F-47FD-994D-29175AE7A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t="3102" r="3722" b="21156"/>
          <a:stretch/>
        </p:blipFill>
        <p:spPr bwMode="auto">
          <a:xfrm>
            <a:off x="6061561" y="1652997"/>
            <a:ext cx="5221957" cy="402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Сільське господарство світу. Рослинництво » mozok.click">
            <a:extLst>
              <a:ext uri="{FF2B5EF4-FFF2-40B4-BE49-F238E27FC236}">
                <a16:creationId xmlns:a16="http://schemas.microsoft.com/office/drawing/2014/main" id="{99590414-0A2A-4779-A1EA-5C579A30D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58"/>
          <a:stretch/>
        </p:blipFill>
        <p:spPr bwMode="auto">
          <a:xfrm>
            <a:off x="998427" y="1595767"/>
            <a:ext cx="3395801" cy="407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972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7BEB9E-8FED-458F-9BD3-4B63862A9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7749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Вирощування пшениці (обсяги)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71D115-90C8-496B-B10A-AE56545E2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1642" y="1825625"/>
            <a:ext cx="4362157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3074" name="Picture 2" descr="Производство пшеницы в мире. Страны-производители пшеницы">
            <a:extLst>
              <a:ext uri="{FF2B5EF4-FFF2-40B4-BE49-F238E27FC236}">
                <a16:creationId xmlns:a16="http://schemas.microsoft.com/office/drawing/2014/main" id="{9CFBB60B-C12E-4957-B0EE-DD822256F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3"/>
          <a:stretch/>
        </p:blipFill>
        <p:spPr bwMode="auto">
          <a:xfrm>
            <a:off x="1524000" y="1242874"/>
            <a:ext cx="9144000" cy="561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003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6584AC-704B-43C2-8DCA-5F085D3F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208" y="365126"/>
            <a:ext cx="7759083" cy="673562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Вирощування пшениці (%)</a:t>
            </a:r>
            <a:endParaRPr lang="LID4096" dirty="0"/>
          </a:p>
        </p:txBody>
      </p:sp>
      <p:pic>
        <p:nvPicPr>
          <p:cNvPr id="4098" name="Picture 2" descr="Світове виробництво пшениці | Yara Україна">
            <a:extLst>
              <a:ext uri="{FF2B5EF4-FFF2-40B4-BE49-F238E27FC236}">
                <a16:creationId xmlns:a16="http://schemas.microsoft.com/office/drawing/2014/main" id="{4431379E-6E55-4AF7-99A7-D7DF1BB4B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209" y="1038687"/>
            <a:ext cx="7759083" cy="581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426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AAF7F4-BC67-4393-A006-4557F0473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63C6D9-E871-410D-8F45-26BC0882E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4862" y="1825625"/>
            <a:ext cx="4108938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2050" name="Picture 2" descr="ТОП-10 експортерів пшениці з України 2018 | Амбар Експорт БКВ">
            <a:extLst>
              <a:ext uri="{FF2B5EF4-FFF2-40B4-BE49-F238E27FC236}">
                <a16:creationId xmlns:a16="http://schemas.microsoft.com/office/drawing/2014/main" id="{1CD26BA3-44F5-45D0-9C77-F9FF5D6A9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6" b="15081"/>
          <a:stretch/>
        </p:blipFill>
        <p:spPr bwMode="auto">
          <a:xfrm>
            <a:off x="284085" y="365124"/>
            <a:ext cx="11538998" cy="604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407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D5489E-399B-4C44-A442-17642419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004" y="230819"/>
            <a:ext cx="4554245" cy="592584"/>
          </a:xfrm>
        </p:spPr>
        <p:txBody>
          <a:bodyPr>
            <a:norm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Урожайність пшениці</a:t>
            </a:r>
            <a:endParaRPr lang="LID4096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26B71B-21CF-43D1-9C65-569D7DE8B3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4516" y="1825625"/>
            <a:ext cx="3349283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10242" name="Picture 2" descr="Виробництво пшениці у світі — Вікіпедія">
            <a:extLst>
              <a:ext uri="{FF2B5EF4-FFF2-40B4-BE49-F238E27FC236}">
                <a16:creationId xmlns:a16="http://schemas.microsoft.com/office/drawing/2014/main" id="{B3CAE6C0-0FAD-4FE1-A778-6A98BAE8F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60" y="823403"/>
            <a:ext cx="9806126" cy="588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2391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170</Words>
  <Application>Microsoft Office PowerPoint</Application>
  <PresentationFormat>Широкоэкранный</PresentationFormat>
  <Paragraphs>33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Тема Office</vt:lpstr>
      <vt:lpstr>Сільське господарство світу. Географія основних зернових і технічних культур та виробництва продукції тваринництва. Зональність світового сільського господарства. Найбільші країни-виробники та експортери сільськогосподарської продукції. Практична робота №3 Визначення основних технічних культур помірного та тропічного поясів</vt:lpstr>
      <vt:lpstr>Презентация PowerPoint</vt:lpstr>
      <vt:lpstr>Сільське господарство світу</vt:lpstr>
      <vt:lpstr>Зернові культури світу</vt:lpstr>
      <vt:lpstr>Рік на рік …….. 2014                                                          2015</vt:lpstr>
      <vt:lpstr>Вирощування пшениці (обсяги)</vt:lpstr>
      <vt:lpstr>Вирощування пшениці (%)</vt:lpstr>
      <vt:lpstr>Презентация PowerPoint</vt:lpstr>
      <vt:lpstr>Урожайність пшениці</vt:lpstr>
      <vt:lpstr>Кукурудза </vt:lpstr>
      <vt:lpstr>Презентация PowerPoint</vt:lpstr>
      <vt:lpstr>Рис</vt:lpstr>
      <vt:lpstr>Презентация PowerPoint</vt:lpstr>
      <vt:lpstr>Практична робота №3 Визначення основних технічних культур помірного та тропічного кліматичних поясів</vt:lpstr>
      <vt:lpstr>Олійні культури світу</vt:lpstr>
      <vt:lpstr>Виробництво соняшнику в світі, млн т</vt:lpstr>
      <vt:lpstr>Вирощування сої</vt:lpstr>
      <vt:lpstr>Арахіс </vt:lpstr>
      <vt:lpstr>Олійна пальма</vt:lpstr>
      <vt:lpstr>Кокоси </vt:lpstr>
      <vt:lpstr>Волокнисті культури світу</vt:lpstr>
      <vt:lpstr>Презентация PowerPoint</vt:lpstr>
      <vt:lpstr> Цукровий буряк          Цукрова тростина  </vt:lpstr>
      <vt:lpstr>Презентация PowerPoint</vt:lpstr>
      <vt:lpstr>Кава </vt:lpstr>
      <vt:lpstr>Чай </vt:lpstr>
      <vt:lpstr>Какао </vt:lpstr>
      <vt:lpstr>Тваринництво світу</vt:lpstr>
      <vt:lpstr>Домашнє завдання: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41</cp:revision>
  <dcterms:created xsi:type="dcterms:W3CDTF">2020-10-18T11:15:49Z</dcterms:created>
  <dcterms:modified xsi:type="dcterms:W3CDTF">2020-11-17T00:50:31Z</dcterms:modified>
</cp:coreProperties>
</file>