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98" r:id="rId4"/>
    <p:sldId id="280" r:id="rId5"/>
    <p:sldId id="281" r:id="rId6"/>
    <p:sldId id="283" r:id="rId7"/>
    <p:sldId id="285" r:id="rId8"/>
    <p:sldId id="282" r:id="rId9"/>
    <p:sldId id="301" r:id="rId10"/>
    <p:sldId id="263" r:id="rId11"/>
    <p:sldId id="274" r:id="rId12"/>
    <p:sldId id="277" r:id="rId13"/>
    <p:sldId id="279" r:id="rId14"/>
    <p:sldId id="286" r:id="rId15"/>
    <p:sldId id="264" r:id="rId16"/>
    <p:sldId id="260" r:id="rId17"/>
    <p:sldId id="287" r:id="rId18"/>
    <p:sldId id="261" r:id="rId19"/>
    <p:sldId id="288" r:id="rId20"/>
    <p:sldId id="290" r:id="rId21"/>
    <p:sldId id="291" r:id="rId22"/>
    <p:sldId id="258" r:id="rId23"/>
    <p:sldId id="270" r:id="rId24"/>
    <p:sldId id="269" r:id="rId25"/>
    <p:sldId id="266" r:id="rId26"/>
    <p:sldId id="268" r:id="rId27"/>
    <p:sldId id="267" r:id="rId28"/>
    <p:sldId id="259" r:id="rId29"/>
    <p:sldId id="265" r:id="rId30"/>
    <p:sldId id="272" r:id="rId31"/>
    <p:sldId id="273" r:id="rId32"/>
    <p:sldId id="257" r:id="rId33"/>
    <p:sldId id="271" r:id="rId34"/>
    <p:sldId id="294" r:id="rId35"/>
    <p:sldId id="292" r:id="rId36"/>
    <p:sldId id="293" r:id="rId37"/>
    <p:sldId id="300" r:id="rId38"/>
    <p:sldId id="299" r:id="rId39"/>
    <p:sldId id="302" r:id="rId40"/>
    <p:sldId id="296" r:id="rId41"/>
    <p:sldId id="295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Води суходолу Африки.</a:t>
            </a:r>
            <a:r>
              <a:rPr lang="uk-UA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Використання водних ресурсів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5085184"/>
            <a:ext cx="2624336" cy="553616"/>
          </a:xfrm>
        </p:spPr>
        <p:txBody>
          <a:bodyPr>
            <a:normAutofit/>
          </a:bodyPr>
          <a:lstStyle/>
          <a:p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Бартош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Є.М.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886456" y="3933056"/>
            <a:ext cx="3257544" cy="17930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Конго – </a:t>
            </a:r>
            <a:r>
              <a:rPr lang="uk-UA" sz="2800" b="1" dirty="0" err="1">
                <a:latin typeface="Times New Roman" pitchFamily="18" charset="0"/>
                <a:cs typeface="Times New Roman" pitchFamily="18" charset="0"/>
              </a:rPr>
              <a:t>найповноводніша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річка Африки</a:t>
            </a:r>
            <a:r>
              <a:rPr lang="uk-UA" sz="2800" dirty="0"/>
              <a:t> </a:t>
            </a:r>
            <a:endParaRPr lang="ru-RU" sz="2800" dirty="0"/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/>
          <a:srcRect t="1820" r="8636" b="10227"/>
          <a:stretch>
            <a:fillRect/>
          </a:stretch>
        </p:blipFill>
        <p:spPr bwMode="auto">
          <a:xfrm>
            <a:off x="4714876" y="142852"/>
            <a:ext cx="425982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Картинки по запросу річка конг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3" y="142852"/>
            <a:ext cx="3124473" cy="2786082"/>
          </a:xfrm>
          <a:prstGeom prst="rect">
            <a:avLst/>
          </a:prstGeom>
          <a:noFill/>
        </p:spPr>
      </p:pic>
      <p:pic>
        <p:nvPicPr>
          <p:cNvPr id="5" name="Picture 2" descr="Картинки по запросу річка конго"/>
          <p:cNvPicPr>
            <a:picLocks noChangeAspect="1" noChangeArrowheads="1"/>
          </p:cNvPicPr>
          <p:nvPr/>
        </p:nvPicPr>
        <p:blipFill>
          <a:blip r:embed="rId4"/>
          <a:srcRect t="3750" r="-1"/>
          <a:stretch>
            <a:fillRect/>
          </a:stretch>
        </p:blipFill>
        <p:spPr bwMode="auto">
          <a:xfrm>
            <a:off x="142844" y="2928934"/>
            <a:ext cx="5715040" cy="3667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4286256"/>
            <a:ext cx="3643338" cy="2428892"/>
          </a:xfrm>
        </p:spPr>
        <p:txBody>
          <a:bodyPr>
            <a:noAutofit/>
          </a:bodyPr>
          <a:lstStyle/>
          <a:p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Спокійний характер течії в гирлі порушують водоспади Лівінгстона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Картинки по запросу річка конг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3086826" cy="2857520"/>
          </a:xfrm>
          <a:prstGeom prst="rect">
            <a:avLst/>
          </a:prstGeom>
          <a:noFill/>
        </p:spPr>
      </p:pic>
      <p:pic>
        <p:nvPicPr>
          <p:cNvPr id="5" name="Picture 2" descr="Картинки по запросу річка конго"/>
          <p:cNvPicPr>
            <a:picLocks noChangeAspect="1" noChangeArrowheads="1"/>
          </p:cNvPicPr>
          <p:nvPr/>
        </p:nvPicPr>
        <p:blipFill>
          <a:blip r:embed="rId3"/>
          <a:srcRect t="8443"/>
          <a:stretch>
            <a:fillRect/>
          </a:stretch>
        </p:blipFill>
        <p:spPr bwMode="auto">
          <a:xfrm>
            <a:off x="142845" y="3143248"/>
            <a:ext cx="5214973" cy="3481381"/>
          </a:xfrm>
          <a:prstGeom prst="rect">
            <a:avLst/>
          </a:prstGeom>
          <a:noFill/>
        </p:spPr>
      </p:pic>
      <p:pic>
        <p:nvPicPr>
          <p:cNvPr id="31748" name="Picture 4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142852"/>
            <a:ext cx="5357850" cy="4018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274638"/>
            <a:ext cx="3543296" cy="1143000"/>
          </a:xfrm>
        </p:spPr>
        <p:txBody>
          <a:bodyPr/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Нігер</a:t>
            </a:r>
            <a:r>
              <a:rPr lang="uk-UA" dirty="0"/>
              <a:t> </a:t>
            </a:r>
            <a:endParaRPr lang="ru-RU" dirty="0"/>
          </a:p>
        </p:txBody>
      </p:sp>
      <p:pic>
        <p:nvPicPr>
          <p:cNvPr id="3481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4643470" cy="3203994"/>
          </a:xfrm>
          <a:prstGeom prst="rect">
            <a:avLst/>
          </a:prstGeom>
          <a:noFill/>
        </p:spPr>
      </p:pic>
      <p:pic>
        <p:nvPicPr>
          <p:cNvPr id="34820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571876"/>
            <a:ext cx="4095750" cy="3076575"/>
          </a:xfrm>
          <a:prstGeom prst="rect">
            <a:avLst/>
          </a:prstGeom>
          <a:noFill/>
        </p:spPr>
      </p:pic>
      <p:pic>
        <p:nvPicPr>
          <p:cNvPr id="5" name="Picture 2" descr="Картинки по запросу річка ніге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143248"/>
            <a:ext cx="4667281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Картинки по запросу річка ніг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941" y="285728"/>
            <a:ext cx="8894059" cy="59293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Нігер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274638"/>
            <a:ext cx="5257808" cy="1143000"/>
          </a:xfrm>
        </p:spPr>
        <p:txBody>
          <a:bodyPr/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Замбезі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Картинки по запросу замбезі"/>
          <p:cNvPicPr>
            <a:picLocks noChangeAspect="1" noChangeArrowheads="1"/>
          </p:cNvPicPr>
          <p:nvPr/>
        </p:nvPicPr>
        <p:blipFill>
          <a:blip r:embed="rId2"/>
          <a:srcRect l="11627" t="7266" b="1890"/>
          <a:stretch>
            <a:fillRect/>
          </a:stretch>
        </p:blipFill>
        <p:spPr bwMode="auto">
          <a:xfrm>
            <a:off x="142844" y="142852"/>
            <a:ext cx="2714644" cy="1785950"/>
          </a:xfrm>
          <a:prstGeom prst="rect">
            <a:avLst/>
          </a:prstGeom>
          <a:noFill/>
        </p:spPr>
      </p:pic>
      <p:pic>
        <p:nvPicPr>
          <p:cNvPr id="44036" name="Picture 4" descr="Картинки по запросу замбезі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643050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70653" cy="58578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Водоспад Вікторія </a:t>
            </a:r>
            <a:endParaRPr lang="ru-RU" dirty="0"/>
          </a:p>
        </p:txBody>
      </p:sp>
      <p:sp>
        <p:nvSpPr>
          <p:cNvPr id="1026" name="AutoShape 2" descr="Картинки по запросу ливингст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ртинки по запросу ливингст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Картинки по запросу ливингст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786446" y="274638"/>
            <a:ext cx="2900354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Водоспад Вікторія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 descr="виктор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5746762" cy="359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 r="2262" b="5769"/>
          <a:stretch>
            <a:fillRect/>
          </a:stretch>
        </p:blipFill>
        <p:spPr bwMode="auto">
          <a:xfrm>
            <a:off x="3714744" y="3143248"/>
            <a:ext cx="514353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142852"/>
            <a:ext cx="8477310" cy="63579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Водоспад Вікторія 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67" y="0"/>
            <a:ext cx="5126045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Водопад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Тугела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2" name="Picture 4" descr="Картинки по запросу водопад туге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75" y="1071546"/>
            <a:ext cx="7477125" cy="5562600"/>
          </a:xfrm>
          <a:prstGeom prst="rect">
            <a:avLst/>
          </a:prstGeom>
          <a:noFill/>
        </p:spPr>
      </p:pic>
      <p:pic>
        <p:nvPicPr>
          <p:cNvPr id="17410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3810000" cy="2695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74638"/>
            <a:ext cx="3071834" cy="1143000"/>
          </a:xfrm>
        </p:spPr>
        <p:txBody>
          <a:bodyPr/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Лімпопо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Картинки по запросу лімпопо"/>
          <p:cNvPicPr>
            <a:picLocks noChangeAspect="1" noChangeArrowheads="1"/>
          </p:cNvPicPr>
          <p:nvPr/>
        </p:nvPicPr>
        <p:blipFill>
          <a:blip r:embed="rId2"/>
          <a:srcRect l="7316" t="6836" r="9756" b="7720"/>
          <a:stretch>
            <a:fillRect/>
          </a:stretch>
        </p:blipFill>
        <p:spPr bwMode="auto">
          <a:xfrm>
            <a:off x="117126" y="128144"/>
            <a:ext cx="2740362" cy="2014972"/>
          </a:xfrm>
          <a:prstGeom prst="rect">
            <a:avLst/>
          </a:prstGeom>
          <a:noFill/>
        </p:spPr>
      </p:pic>
      <p:pic>
        <p:nvPicPr>
          <p:cNvPr id="46084" name="Picture 4" descr="Картинки по запросу лімпоп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3116"/>
            <a:ext cx="5857916" cy="4447016"/>
          </a:xfrm>
          <a:prstGeom prst="rect">
            <a:avLst/>
          </a:prstGeom>
          <a:noFill/>
        </p:spPr>
      </p:pic>
      <p:pic>
        <p:nvPicPr>
          <p:cNvPr id="5" name="Picture 4" descr="Картинки по запросу айболит в африк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42852"/>
            <a:ext cx="2905125" cy="2162176"/>
          </a:xfrm>
          <a:prstGeom prst="rect">
            <a:avLst/>
          </a:prstGeom>
          <a:noFill/>
        </p:spPr>
      </p:pic>
      <p:pic>
        <p:nvPicPr>
          <p:cNvPr id="6" name="Picture 2" descr="Картинки по запросу гіппопотами на лімпопо"/>
          <p:cNvPicPr>
            <a:picLocks noChangeAspect="1" noChangeArrowheads="1"/>
          </p:cNvPicPr>
          <p:nvPr/>
        </p:nvPicPr>
        <p:blipFill>
          <a:blip r:embed="rId5"/>
          <a:srcRect l="38250" r="4377"/>
          <a:stretch>
            <a:fillRect/>
          </a:stretch>
        </p:blipFill>
        <p:spPr bwMode="auto">
          <a:xfrm>
            <a:off x="5786446" y="2143116"/>
            <a:ext cx="3214710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6733F47-68AF-48EF-90FA-F9E4A3C5F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Чинники формування вод суходолу</a:t>
            </a:r>
          </a:p>
          <a:p>
            <a:pPr marL="0" indent="0">
              <a:buNone/>
            </a:pP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клімат – наявність і повноводність: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 опадів,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випаровуваність,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коефіцієнт зволоження;</a:t>
            </a:r>
            <a:endParaRPr lang="uk-UA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рельєф – напрям і характер течії;</a:t>
            </a:r>
          </a:p>
          <a:p>
            <a:pPr marL="0" indent="0">
              <a:buNone/>
            </a:pP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 тектонічна та геологічна будова.</a:t>
            </a:r>
          </a:p>
          <a:p>
            <a:pPr marL="0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539927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142852"/>
            <a:ext cx="6143668" cy="785818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Оранжева і </a:t>
            </a:r>
            <a:r>
              <a:rPr lang="uk-UA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вдп</a:t>
            </a:r>
            <a:r>
              <a:rPr 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Ауграбіс</a:t>
            </a:r>
            <a:r>
              <a:rPr 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2" name="Picture 4" descr="Картинки по запросу оранжевая ре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928670"/>
            <a:ext cx="8840450" cy="5715040"/>
          </a:xfrm>
          <a:prstGeom prst="rect">
            <a:avLst/>
          </a:prstGeom>
          <a:noFill/>
        </p:spPr>
      </p:pic>
      <p:pic>
        <p:nvPicPr>
          <p:cNvPr id="48130" name="Picture 2" descr="Картинки по запросу оранжевая река"/>
          <p:cNvPicPr>
            <a:picLocks noChangeAspect="1" noChangeArrowheads="1"/>
          </p:cNvPicPr>
          <p:nvPr/>
        </p:nvPicPr>
        <p:blipFill>
          <a:blip r:embed="rId3"/>
          <a:srcRect l="12245" t="22131" r="10204" b="11470"/>
          <a:stretch>
            <a:fillRect/>
          </a:stretch>
        </p:blipFill>
        <p:spPr bwMode="auto">
          <a:xfrm>
            <a:off x="142844" y="142852"/>
            <a:ext cx="2714644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Картинки по запросу оранжевая ре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818321" cy="58578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Річка Оранжева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44" y="0"/>
            <a:ext cx="4983168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Озеро Вікторія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озеро виктор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92867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Картинки по запросу озеро вікторі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142852"/>
            <a:ext cx="3561371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Озеро Вікторія з космосу </a:t>
            </a:r>
            <a:endParaRPr lang="ru-RU" sz="3200" dirty="0"/>
          </a:p>
        </p:txBody>
      </p:sp>
      <p:pic>
        <p:nvPicPr>
          <p:cNvPr id="27650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857232"/>
            <a:ext cx="8751916" cy="57179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274638"/>
            <a:ext cx="5329246" cy="1143000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Озеро Вікторія – фізична карта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 descr="Картинки по запросу озеро вікторі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804" y="142852"/>
            <a:ext cx="3147312" cy="3239110"/>
          </a:xfrm>
          <a:prstGeom prst="rect">
            <a:avLst/>
          </a:prstGeom>
          <a:noFill/>
        </p:spPr>
      </p:pic>
      <p:pic>
        <p:nvPicPr>
          <p:cNvPr id="26628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452010"/>
            <a:ext cx="5857883" cy="5405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 l="3571" t="6798" b="11622"/>
          <a:stretch>
            <a:fillRect/>
          </a:stretch>
        </p:blipFill>
        <p:spPr bwMode="auto">
          <a:xfrm>
            <a:off x="387697" y="142852"/>
            <a:ext cx="4000528" cy="44450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2643206" cy="128588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Озеро</a:t>
            </a:r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Ньяса з космосу</a:t>
            </a:r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3556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643446"/>
            <a:ext cx="4000500" cy="1771651"/>
          </a:xfrm>
          <a:prstGeom prst="rect">
            <a:avLst/>
          </a:prstGeom>
          <a:noFill/>
        </p:spPr>
      </p:pic>
      <p:pic>
        <p:nvPicPr>
          <p:cNvPr id="23560" name="Picture 8" descr="Картинки по запросу озеро ньяса"/>
          <p:cNvPicPr>
            <a:picLocks noChangeAspect="1" noChangeArrowheads="1"/>
          </p:cNvPicPr>
          <p:nvPr/>
        </p:nvPicPr>
        <p:blipFill>
          <a:blip r:embed="rId4"/>
          <a:srcRect l="16000" r="25500" b="4352"/>
          <a:stretch>
            <a:fillRect/>
          </a:stretch>
        </p:blipFill>
        <p:spPr bwMode="auto">
          <a:xfrm>
            <a:off x="4857752" y="142852"/>
            <a:ext cx="3874662" cy="62590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Озеро</a:t>
            </a:r>
            <a:r>
              <a:rPr lang="uk-UA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Ньяса – тектонічного походження</a:t>
            </a:r>
            <a:endParaRPr lang="uk-UA" sz="3600" dirty="0"/>
          </a:p>
        </p:txBody>
      </p:sp>
      <p:pic>
        <p:nvPicPr>
          <p:cNvPr id="4" name="Picture 6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1428736"/>
            <a:ext cx="7989217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и по запросу озеро нья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214290"/>
            <a:ext cx="8884287" cy="626310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84" y="274638"/>
            <a:ext cx="3143272" cy="65403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Озеро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Ньяса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643174" y="274638"/>
            <a:ext cx="6043626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Озеро Танганьїка – найглибше в Африці!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Озеро Танганья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9318" y="2357430"/>
            <a:ext cx="6061838" cy="3505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71480"/>
            <a:ext cx="2819400" cy="5314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93022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Озеро Тана –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загатне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 Лавою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вулканів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</p:txBody>
      </p:sp>
      <p:pic>
        <p:nvPicPr>
          <p:cNvPr id="22530" name="Picture 2" descr="Картинки по запросу озеро та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3764" y="2620919"/>
            <a:ext cx="6284401" cy="4071966"/>
          </a:xfrm>
          <a:prstGeom prst="rect">
            <a:avLst/>
          </a:prstGeom>
          <a:noFill/>
        </p:spPr>
      </p:pic>
      <p:pic>
        <p:nvPicPr>
          <p:cNvPr id="22532" name="Picture 4" descr="Картинки по запросу озеро та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2381250" cy="2324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B37613-23BA-41CE-8B0A-0A68EAF4B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Поділ вод Африки між басейнами океанів</a:t>
            </a:r>
            <a:endParaRPr lang="LID4096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24E256-3E9B-449F-B5FA-0209A201D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4048" y="1600200"/>
            <a:ext cx="36827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Чому в Атлантичного океану такий великий басейн порівняно з Індійським?</a:t>
            </a:r>
          </a:p>
          <a:p>
            <a:pPr marL="0" indent="0">
              <a:buNone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 в Африці найбільший басейн внутрішнього стоку? Чому?</a:t>
            </a:r>
            <a:endParaRPr lang="LID4096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Води суходолу Африки - Африка - Материки тропічних широт - Підручник  Географія 7 клас - Гільберг Т.Г. - Грамота 2015 рік">
            <a:extLst>
              <a:ext uri="{FF2B5EF4-FFF2-40B4-BE49-F238E27FC236}">
                <a16:creationId xmlns:a16="http://schemas.microsoft.com/office/drawing/2014/main" id="{3F05C37F-C3FD-4879-8AC0-E1D5CCA69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00200"/>
            <a:ext cx="4259263" cy="506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5954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2146250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Озеро Танганьїка </a:t>
            </a:r>
            <a:r>
              <a:rPr lang="uk-UA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(1470 м глибини) </a:t>
            </a:r>
            <a:r>
              <a:rPr lang="uk-UA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тектонічний розлом</a:t>
            </a:r>
            <a:r>
              <a:rPr lang="uk-UA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довжиною 650 км на висоті 773 м</a:t>
            </a:r>
            <a:r>
              <a:rPr lang="uk-UA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29698" name="Picture 2" descr="Картинки по запросу озеро танганьї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571744"/>
            <a:ext cx="5572156" cy="3810000"/>
          </a:xfrm>
          <a:prstGeom prst="rect">
            <a:avLst/>
          </a:prstGeom>
          <a:noFill/>
        </p:spPr>
      </p:pic>
      <p:pic>
        <p:nvPicPr>
          <p:cNvPr id="29700" name="Picture 4" descr="Картинки по запросу озеро танганьїка"/>
          <p:cNvPicPr>
            <a:picLocks noChangeAspect="1" noChangeArrowheads="1"/>
          </p:cNvPicPr>
          <p:nvPr/>
        </p:nvPicPr>
        <p:blipFill>
          <a:blip r:embed="rId3"/>
          <a:srcRect l="11764"/>
          <a:stretch>
            <a:fillRect/>
          </a:stretch>
        </p:blipFill>
        <p:spPr bwMode="auto">
          <a:xfrm>
            <a:off x="336472" y="2348880"/>
            <a:ext cx="2507335" cy="4021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и по запросу озеро танганьї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14"/>
            <a:ext cx="9144000" cy="68627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Береги озера Танганьїка підтверджують походження!</a:t>
            </a:r>
            <a:endParaRPr lang="ru-RU" sz="36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6" y="274638"/>
            <a:ext cx="2900354" cy="1426170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Озеро Чад зменшується!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5715000" cy="3343275"/>
          </a:xfrm>
          <a:prstGeom prst="rect">
            <a:avLst/>
          </a:prstGeom>
          <a:noFill/>
        </p:spPr>
      </p:pic>
      <p:pic>
        <p:nvPicPr>
          <p:cNvPr id="2052" name="Picture 4" descr="Картинки по запросу озеро ча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857364"/>
            <a:ext cx="5058791" cy="3786190"/>
          </a:xfrm>
          <a:prstGeom prst="rect">
            <a:avLst/>
          </a:prstGeom>
          <a:noFill/>
        </p:spPr>
      </p:pic>
      <p:pic>
        <p:nvPicPr>
          <p:cNvPr id="3" name="Picture 2" descr="Картинки по запросу Озеро Чад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439573"/>
            <a:ext cx="3786214" cy="32258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артинки по запросу озеро ча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254" y="285729"/>
            <a:ext cx="8916319" cy="59293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Озеро Чад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Ваді – сухі русла річок Сахари</a:t>
            </a:r>
          </a:p>
        </p:txBody>
      </p:sp>
      <p:pic>
        <p:nvPicPr>
          <p:cNvPr id="4608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5" y="989518"/>
            <a:ext cx="7632849" cy="5726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Вад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і є – води немає …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и по запросу вади в африк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304" y="1000108"/>
            <a:ext cx="8112930" cy="5305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Сухі русла (Намібія)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05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77E43D-770C-4D96-A1B7-0D0136580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1930226"/>
          </a:xfrm>
        </p:spPr>
        <p:txBody>
          <a:bodyPr>
            <a:norm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Асуанський гідровузол на р. Ніл</a:t>
            </a:r>
            <a:endParaRPr lang="LID4096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Асуанская плотина в Египте – назначение, описание, фото">
            <a:extLst>
              <a:ext uri="{FF2B5EF4-FFF2-40B4-BE49-F238E27FC236}">
                <a16:creationId xmlns:a16="http://schemas.microsoft.com/office/drawing/2014/main" id="{A1ACF0B6-1D33-46DE-A557-C69B63A0FE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493" y="2636912"/>
            <a:ext cx="5979251" cy="363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Асуанская плотина">
            <a:extLst>
              <a:ext uri="{FF2B5EF4-FFF2-40B4-BE49-F238E27FC236}">
                <a16:creationId xmlns:a16="http://schemas.microsoft.com/office/drawing/2014/main" id="{1D4A315D-FF84-499B-AFCB-E96F9621E3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0" t="5879"/>
          <a:stretch/>
        </p:blipFill>
        <p:spPr bwMode="auto">
          <a:xfrm>
            <a:off x="354994" y="1657995"/>
            <a:ext cx="2619499" cy="461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2553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D4E43-5160-4AF5-82F8-B1831064D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зрошують пустелі у Лівії</a:t>
            </a:r>
            <a:endParaRPr lang="LID4096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Велика рукотворна річка Лівії (18 фото) - Belosnet">
            <a:extLst>
              <a:ext uri="{FF2B5EF4-FFF2-40B4-BE49-F238E27FC236}">
                <a16:creationId xmlns:a16="http://schemas.microsoft.com/office/drawing/2014/main" id="{8FADE29D-713D-4C88-983B-AFEE1C6FBD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07" y="1417638"/>
            <a:ext cx="7344694" cy="489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3096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DC9A28-84E7-4A22-A7A5-AEDE5AA93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 регіонах на межі Сахари води катастрофічно не вистачає</a:t>
            </a:r>
            <a:endParaRPr lang="LID4096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Вода в Африке на вес золота - Greenworld.today - эконовости и экохитрости">
            <a:extLst>
              <a:ext uri="{FF2B5EF4-FFF2-40B4-BE49-F238E27FC236}">
                <a16:creationId xmlns:a16="http://schemas.microsoft.com/office/drawing/2014/main" id="{CA101BB7-A653-429F-9F7E-DBAFF2D2D1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26" y="1666032"/>
            <a:ext cx="7343547" cy="489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953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Ніл – найдовша річка Африки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 l="6001" t="4285" r="9999" b="4286"/>
          <a:stretch>
            <a:fillRect/>
          </a:stretch>
        </p:blipFill>
        <p:spPr bwMode="auto">
          <a:xfrm>
            <a:off x="0" y="214290"/>
            <a:ext cx="2000232" cy="4572032"/>
          </a:xfrm>
          <a:prstGeom prst="rect">
            <a:avLst/>
          </a:prstGeom>
          <a:noFill/>
        </p:spPr>
      </p:pic>
      <p:pic>
        <p:nvPicPr>
          <p:cNvPr id="37892" name="Picture 4" descr="Картинки по запросу річка ні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428736"/>
            <a:ext cx="7024738" cy="5268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74E52-0F8B-4D52-8CA2-7CFC3B414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Нанесіть та підпишіть на фізичну контурну карту Африки!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FC35B3-7AC6-489E-9609-F8AEA2E69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Головні ріки:</a:t>
            </a:r>
          </a:p>
          <a:p>
            <a:pPr marL="0" indent="0">
              <a:buNone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Ніл (Білий Ніл, Блакитний Ніл), Конго, Нігер, Оранжева, Замбезі, Лімпопо; </a:t>
            </a:r>
          </a:p>
          <a:p>
            <a:pPr marL="0" indent="0">
              <a:buNone/>
            </a:pP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Головні озера:</a:t>
            </a:r>
          </a:p>
          <a:p>
            <a:pPr marL="0" indent="0">
              <a:buNone/>
            </a:pP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Вікторія, Танганьїка, Ньяса, Чад, Тана;</a:t>
            </a:r>
          </a:p>
          <a:p>
            <a:pPr marL="0" indent="0">
              <a:buNone/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Водоспад Вікторія. </a:t>
            </a:r>
            <a:endParaRPr lang="uk-UA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ID4096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2704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7759F8-DC9B-4479-B942-D11DDD23B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 </a:t>
            </a:r>
            <a:endParaRPr lang="LID409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935A90-AB6C-4317-87B0-5E4D63769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§ 15, вивчити характеристику річок і озер Африки, їх положення на карті.</a:t>
            </a:r>
            <a:endParaRPr lang="LID409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793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511288"/>
          </a:xfrm>
        </p:spPr>
        <p:txBody>
          <a:bodyPr>
            <a:norm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Вит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ік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Нілу                         Гирло Нілу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Картинки по запросу річка ніл"/>
          <p:cNvPicPr>
            <a:picLocks noChangeAspect="1" noChangeArrowheads="1"/>
          </p:cNvPicPr>
          <p:nvPr/>
        </p:nvPicPr>
        <p:blipFill>
          <a:blip r:embed="rId2"/>
          <a:srcRect r="1515" b="6833"/>
          <a:stretch>
            <a:fillRect/>
          </a:stretch>
        </p:blipFill>
        <p:spPr bwMode="auto">
          <a:xfrm>
            <a:off x="214281" y="2000240"/>
            <a:ext cx="4731083" cy="3857652"/>
          </a:xfrm>
          <a:prstGeom prst="rect">
            <a:avLst/>
          </a:prstGeom>
          <a:noFill/>
        </p:spPr>
      </p:pic>
      <p:pic>
        <p:nvPicPr>
          <p:cNvPr id="4" name="Picture 2" descr="Картинки по запросу злиття білого та блакитного нілу харту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000240"/>
            <a:ext cx="3857651" cy="3857652"/>
          </a:xfrm>
          <a:prstGeom prst="rect">
            <a:avLst/>
          </a:prstGeom>
          <a:noFill/>
        </p:spPr>
      </p:pic>
      <p:pic>
        <p:nvPicPr>
          <p:cNvPr id="5" name="Picture 4" descr="Картинки по запросу ніл дельта"/>
          <p:cNvPicPr>
            <a:picLocks noChangeAspect="1" noChangeArrowheads="1"/>
          </p:cNvPicPr>
          <p:nvPr/>
        </p:nvPicPr>
        <p:blipFill>
          <a:blip r:embed="rId4"/>
          <a:srcRect t="7176" r="-1"/>
          <a:stretch>
            <a:fillRect/>
          </a:stretch>
        </p:blipFill>
        <p:spPr bwMode="auto">
          <a:xfrm>
            <a:off x="5072066" y="142852"/>
            <a:ext cx="2143140" cy="1847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142852"/>
            <a:ext cx="5472122" cy="1643074"/>
          </a:xfrm>
        </p:spPr>
        <p:txBody>
          <a:bodyPr>
            <a:normAutofit/>
          </a:bodyPr>
          <a:lstStyle/>
          <a:p>
            <a:pPr algn="l"/>
            <a:r>
              <a:rPr lang="uk-UA" b="1" dirty="0">
                <a:latin typeface="Times New Roman" pitchFamily="18" charset="0"/>
                <a:cs typeface="Times New Roman" pitchFamily="18" charset="0"/>
              </a:rPr>
              <a:t>Білий      Блакитний Ніл           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Ніл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Niloblan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670" y="2126419"/>
            <a:ext cx="2962008" cy="4561493"/>
          </a:xfrm>
          <a:prstGeom prst="rect">
            <a:avLst/>
          </a:prstGeom>
          <a:noFill/>
        </p:spPr>
      </p:pic>
      <p:pic>
        <p:nvPicPr>
          <p:cNvPr id="40964" name="Picture 4" descr="Niloazu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3" y="3786190"/>
            <a:ext cx="3134235" cy="2643206"/>
          </a:xfrm>
          <a:prstGeom prst="rect">
            <a:avLst/>
          </a:prstGeom>
          <a:noFill/>
        </p:spPr>
      </p:pic>
      <p:pic>
        <p:nvPicPr>
          <p:cNvPr id="40966" name="Picture 6" descr="Blue Nile Falls Ethiop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714488"/>
            <a:ext cx="3199490" cy="2005015"/>
          </a:xfrm>
          <a:prstGeom prst="rect">
            <a:avLst/>
          </a:prstGeom>
          <a:noFill/>
        </p:spPr>
      </p:pic>
      <p:pic>
        <p:nvPicPr>
          <p:cNvPr id="40968" name="Picture 8" descr="Evening, Nile River, Ugand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42852"/>
            <a:ext cx="2928958" cy="1942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Злиття Білого та Блакитного Нілу</a:t>
            </a:r>
            <a:endParaRPr lang="ru-RU" dirty="0"/>
          </a:p>
        </p:txBody>
      </p:sp>
      <p:pic>
        <p:nvPicPr>
          <p:cNvPr id="43012" name="Picture 4" descr="Картинки по запросу злиття білого та блакитного нілу у хартумі фото"/>
          <p:cNvPicPr>
            <a:picLocks noChangeAspect="1" noChangeArrowheads="1"/>
          </p:cNvPicPr>
          <p:nvPr/>
        </p:nvPicPr>
        <p:blipFill>
          <a:blip r:embed="rId2"/>
          <a:srcRect r="624" b="8536"/>
          <a:stretch>
            <a:fillRect/>
          </a:stretch>
        </p:blipFill>
        <p:spPr bwMode="auto">
          <a:xfrm>
            <a:off x="642910" y="1285860"/>
            <a:ext cx="7805426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Вплив Нілу на розселення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Картинки по запросу річка ні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195" y="1214422"/>
            <a:ext cx="7709748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67BA8-96AB-4E40-9E7E-08E3D3B97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опису річки </a:t>
            </a:r>
            <a:endParaRPr lang="LID409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4A7BA6-DB66-4686-BFB4-2E9C3F5E2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>
              <a:buFont typeface="+mj-lt"/>
              <a:buAutoNum type="arabicParenR"/>
              <a:tabLst>
                <a:tab pos="457200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довжина;</a:t>
            </a:r>
          </a:p>
          <a:p>
            <a:pPr marL="342900" lvl="0" indent="-342900">
              <a:buFont typeface="+mj-lt"/>
              <a:buAutoNum type="arabicParenR"/>
              <a:tabLst>
                <a:tab pos="457200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географічне положення (материк, регіон, країни);</a:t>
            </a:r>
          </a:p>
          <a:p>
            <a:pPr marL="342900" lvl="0" indent="-342900">
              <a:buFont typeface="+mj-lt"/>
              <a:buAutoNum type="arabicParenR"/>
              <a:tabLst>
                <a:tab pos="457200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 починається, куди тече, куди впадає;</a:t>
            </a:r>
          </a:p>
          <a:p>
            <a:pPr marL="342900" lvl="0" indent="-342900">
              <a:buFont typeface="+mj-lt"/>
              <a:buAutoNum type="arabicParenR"/>
              <a:tabLst>
                <a:tab pos="457200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залежність течії і напряму від рельєфу;</a:t>
            </a:r>
          </a:p>
          <a:p>
            <a:pPr marL="342900" lvl="0" indent="-342900">
              <a:buFont typeface="+mj-lt"/>
              <a:buAutoNum type="arabicParenR"/>
              <a:tabLst>
                <a:tab pos="457200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асейн (де збирає води); </a:t>
            </a:r>
          </a:p>
          <a:p>
            <a:pPr marL="342900" lvl="0" indent="-342900">
              <a:buFont typeface="+mj-lt"/>
              <a:buAutoNum type="arabicParenR"/>
              <a:tabLst>
                <a:tab pos="457200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 (найбільші притоки);</a:t>
            </a:r>
          </a:p>
          <a:p>
            <a:pPr marL="342900" lvl="0" indent="-342900">
              <a:buFont typeface="+mj-lt"/>
              <a:buAutoNum type="arabicParenR"/>
              <a:tabLst>
                <a:tab pos="457200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 живлення – як отримує воду, </a:t>
            </a:r>
          </a:p>
          <a:p>
            <a:pPr marL="342900" lvl="0" indent="-342900">
              <a:buFont typeface="+mj-lt"/>
              <a:buAutoNum type="arabicParenR"/>
              <a:tabLst>
                <a:tab pos="457200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ежим – коли розливається, чи замерзає;</a:t>
            </a:r>
          </a:p>
          <a:p>
            <a:pPr marL="342900" lvl="0" indent="-342900">
              <a:buFont typeface="+mj-lt"/>
              <a:buAutoNum type="arabicParenR"/>
              <a:tabLst>
                <a:tab pos="457200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твердий стік (що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переносить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наприклад, мул);</a:t>
            </a:r>
          </a:p>
          <a:p>
            <a:pPr marL="342900" lvl="0" indent="-342900">
              <a:buFont typeface="+mj-lt"/>
              <a:buAutoNum type="arabicParenR"/>
              <a:tabLst>
                <a:tab pos="457200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форма гирла;</a:t>
            </a:r>
          </a:p>
          <a:p>
            <a:pPr marL="342900" lvl="0" indent="-342900">
              <a:buFont typeface="+mj-lt"/>
              <a:buAutoNum type="arabicParenR"/>
              <a:tabLst>
                <a:tab pos="457200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господарське використання.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4589047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374</Words>
  <Application>Microsoft Office PowerPoint</Application>
  <PresentationFormat>Экран (4:3)</PresentationFormat>
  <Paragraphs>67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6" baseType="lpstr">
      <vt:lpstr>Arial</vt:lpstr>
      <vt:lpstr>Calibri</vt:lpstr>
      <vt:lpstr>Symbol</vt:lpstr>
      <vt:lpstr>Times New Roman</vt:lpstr>
      <vt:lpstr>Тема Office</vt:lpstr>
      <vt:lpstr>Води суходолу Африки. Використання водних ресурсів </vt:lpstr>
      <vt:lpstr>Презентация PowerPoint</vt:lpstr>
      <vt:lpstr>Поділ вод Африки між басейнами океанів</vt:lpstr>
      <vt:lpstr>Ніл – найдовша річка Африки </vt:lpstr>
      <vt:lpstr>Витік Нілу                         Гирло Нілу  </vt:lpstr>
      <vt:lpstr>Білий      Блакитний Ніл            Ніл</vt:lpstr>
      <vt:lpstr>Злиття Білого та Блакитного Нілу</vt:lpstr>
      <vt:lpstr>Вплив Нілу на розселення </vt:lpstr>
      <vt:lpstr>План опису річки </vt:lpstr>
      <vt:lpstr>Конго – найповноводніша річка Африки </vt:lpstr>
      <vt:lpstr>Спокійний характер течії в гирлі порушують водоспади Лівінгстона</vt:lpstr>
      <vt:lpstr>Нігер </vt:lpstr>
      <vt:lpstr>Нігер</vt:lpstr>
      <vt:lpstr>Замбезі </vt:lpstr>
      <vt:lpstr>Водоспад Вікторія </vt:lpstr>
      <vt:lpstr>Водоспад Вікторія </vt:lpstr>
      <vt:lpstr>Водоспад Вікторія </vt:lpstr>
      <vt:lpstr>Водопад Тугела</vt:lpstr>
      <vt:lpstr>Лімпопо </vt:lpstr>
      <vt:lpstr>Оранжева і вдп. Ауграбіс </vt:lpstr>
      <vt:lpstr>Річка Оранжева</vt:lpstr>
      <vt:lpstr>Озеро Вікторія</vt:lpstr>
      <vt:lpstr>Озеро Вікторія з космосу </vt:lpstr>
      <vt:lpstr>Озеро Вікторія – фізична карта</vt:lpstr>
      <vt:lpstr>Озеро Ньяса з космосу </vt:lpstr>
      <vt:lpstr>Озеро Ньяса – тектонічного походження</vt:lpstr>
      <vt:lpstr>Озеро Ньяса</vt:lpstr>
      <vt:lpstr>Озеро Танганьїка – найглибше в Африці!</vt:lpstr>
      <vt:lpstr>Озеро Тана – загатне! Лавою вулканів! </vt:lpstr>
      <vt:lpstr>Озеро Танганьїка (1470 м глибини) – тектонічний розлом довжиною 650 км на висоті 773 м!</vt:lpstr>
      <vt:lpstr>Береги озера Танганьїка підтверджують походження!</vt:lpstr>
      <vt:lpstr>Озеро Чад зменшується! </vt:lpstr>
      <vt:lpstr>Озеро Чад </vt:lpstr>
      <vt:lpstr>Ваді – сухі русла річок Сахари</vt:lpstr>
      <vt:lpstr>Ваді є – води немає … </vt:lpstr>
      <vt:lpstr>Сухі русла (Намібія) </vt:lpstr>
      <vt:lpstr>Асуанський гідровузол на р. Ніл</vt:lpstr>
      <vt:lpstr>Так зрошують пустелі у Лівії</vt:lpstr>
      <vt:lpstr>У багатьох регіонах на межі Сахари води катастрофічно не вистачає</vt:lpstr>
      <vt:lpstr>Нанесіть та підпишіть на фізичну контурну карту Африки!</vt:lpstr>
      <vt:lpstr>Домашнє завдання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Aj</dc:creator>
  <cp:lastModifiedBy>User</cp:lastModifiedBy>
  <cp:revision>57</cp:revision>
  <dcterms:created xsi:type="dcterms:W3CDTF">2017-08-11T10:49:55Z</dcterms:created>
  <dcterms:modified xsi:type="dcterms:W3CDTF">2020-11-16T22:34:04Z</dcterms:modified>
</cp:coreProperties>
</file>